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6" r:id="rId1"/>
  </p:sldMasterIdLst>
  <p:sldIdLst>
    <p:sldId id="256" r:id="rId2"/>
    <p:sldId id="257" r:id="rId3"/>
    <p:sldId id="339" r:id="rId4"/>
    <p:sldId id="258" r:id="rId5"/>
    <p:sldId id="265" r:id="rId6"/>
    <p:sldId id="259" r:id="rId7"/>
    <p:sldId id="282" r:id="rId8"/>
    <p:sldId id="267" r:id="rId9"/>
    <p:sldId id="260" r:id="rId10"/>
    <p:sldId id="266" r:id="rId11"/>
    <p:sldId id="261" r:id="rId12"/>
    <p:sldId id="262" r:id="rId13"/>
    <p:sldId id="263" r:id="rId14"/>
    <p:sldId id="264" r:id="rId15"/>
    <p:sldId id="268" r:id="rId16"/>
    <p:sldId id="328" r:id="rId17"/>
    <p:sldId id="269" r:id="rId18"/>
    <p:sldId id="270" r:id="rId19"/>
    <p:sldId id="273" r:id="rId20"/>
    <p:sldId id="329" r:id="rId21"/>
    <p:sldId id="271" r:id="rId22"/>
    <p:sldId id="330" r:id="rId23"/>
    <p:sldId id="272" r:id="rId24"/>
    <p:sldId id="274" r:id="rId25"/>
    <p:sldId id="275" r:id="rId26"/>
    <p:sldId id="331" r:id="rId27"/>
    <p:sldId id="276" r:id="rId28"/>
    <p:sldId id="277" r:id="rId29"/>
    <p:sldId id="278" r:id="rId30"/>
    <p:sldId id="279" r:id="rId31"/>
    <p:sldId id="280" r:id="rId32"/>
    <p:sldId id="33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9" r:id="rId56"/>
    <p:sldId id="310" r:id="rId57"/>
    <p:sldId id="311" r:id="rId58"/>
    <p:sldId id="313" r:id="rId59"/>
    <p:sldId id="305" r:id="rId60"/>
    <p:sldId id="306" r:id="rId61"/>
    <p:sldId id="307" r:id="rId62"/>
    <p:sldId id="308" r:id="rId63"/>
    <p:sldId id="312" r:id="rId64"/>
    <p:sldId id="314" r:id="rId65"/>
    <p:sldId id="315" r:id="rId66"/>
    <p:sldId id="316" r:id="rId67"/>
    <p:sldId id="322" r:id="rId68"/>
    <p:sldId id="317" r:id="rId69"/>
    <p:sldId id="318" r:id="rId70"/>
    <p:sldId id="319" r:id="rId71"/>
    <p:sldId id="320" r:id="rId72"/>
    <p:sldId id="321" r:id="rId73"/>
    <p:sldId id="326" r:id="rId74"/>
    <p:sldId id="323" r:id="rId75"/>
    <p:sldId id="324" r:id="rId76"/>
    <p:sldId id="327" r:id="rId77"/>
    <p:sldId id="325" r:id="rId78"/>
    <p:sldId id="333" r:id="rId79"/>
    <p:sldId id="334" r:id="rId80"/>
    <p:sldId id="335" r:id="rId81"/>
    <p:sldId id="336" r:id="rId82"/>
    <p:sldId id="337" r:id="rId83"/>
    <p:sldId id="338" r:id="rId8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B7FD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802" autoAdjust="0"/>
  </p:normalViewPr>
  <p:slideViewPr>
    <p:cSldViewPr snapToGrid="0">
      <p:cViewPr varScale="1">
        <p:scale>
          <a:sx n="65" d="100"/>
          <a:sy n="65" d="100"/>
        </p:scale>
        <p:origin x="53" y="226"/>
      </p:cViewPr>
      <p:guideLst/>
    </p:cSldViewPr>
  </p:slideViewPr>
  <p:notesTextViewPr>
    <p:cViewPr>
      <p:scale>
        <a:sx n="3" d="2"/>
        <a:sy n="3" d="2"/>
      </p:scale>
      <p:origin x="0" y="0"/>
    </p:cViewPr>
  </p:notesTextViewPr>
  <p:sorterViewPr>
    <p:cViewPr>
      <p:scale>
        <a:sx n="100" d="100"/>
        <a:sy n="100" d="100"/>
      </p:scale>
      <p:origin x="0" y="-4374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4726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8238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3170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18586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0940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3/9/2016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2288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3/9/2016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7803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9707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5993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6382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9151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4312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0973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2187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9347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8920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1608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61BEF0D-F0BB-DE4B-95CE-6DB70DBA9567}" type="datetimeFigureOut">
              <a:rPr lang="en-US" smtClean="0"/>
              <a:pPr/>
              <a:t>3/9/2016</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8074760"/>
      </p:ext>
    </p:extLst>
  </p:cSld>
  <p:clrMap bg1="dk1" tx1="lt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en.wikipedia.org/wiki/Ramzi_Binalshibh" TargetMode="External"/><Relationship Id="rId2" Type="http://schemas.openxmlformats.org/officeDocument/2006/relationships/hyperlink" Target="http://en.wikipedia.org/wiki/Marwan_al-Shehhi" TargetMode="External"/><Relationship Id="rId1" Type="http://schemas.openxmlformats.org/officeDocument/2006/relationships/slideLayout" Target="../slideLayouts/slideLayout2.xml"/><Relationship Id="rId5" Type="http://schemas.openxmlformats.org/officeDocument/2006/relationships/hyperlink" Target="http://en.wikipedia.org/wiki/Khalid_Sheikh_Mohammed" TargetMode="External"/><Relationship Id="rId4" Type="http://schemas.openxmlformats.org/officeDocument/2006/relationships/hyperlink" Target="http://en.wikipedia.org/wiki/Ziad_Jarrah"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67622" y="1174317"/>
            <a:ext cx="3340251" cy="1828801"/>
          </a:xfrm>
        </p:spPr>
        <p:txBody>
          <a:bodyPr/>
          <a:lstStyle/>
          <a:p>
            <a:r>
              <a:rPr lang="en-CA" dirty="0" smtClean="0"/>
              <a:t>September 11, 2001</a:t>
            </a:r>
            <a:endParaRPr lang="en-CA" dirty="0"/>
          </a:p>
        </p:txBody>
      </p:sp>
      <p:sp>
        <p:nvSpPr>
          <p:cNvPr id="3" name="Subtitle 2"/>
          <p:cNvSpPr>
            <a:spLocks noGrp="1"/>
          </p:cNvSpPr>
          <p:nvPr>
            <p:ph type="subTitle" idx="1"/>
          </p:nvPr>
        </p:nvSpPr>
        <p:spPr>
          <a:xfrm>
            <a:off x="8885207" y="3003118"/>
            <a:ext cx="2710523" cy="1049867"/>
          </a:xfrm>
        </p:spPr>
        <p:txBody>
          <a:bodyPr/>
          <a:lstStyle/>
          <a:p>
            <a:r>
              <a:rPr lang="en-CA" dirty="0" smtClean="0"/>
              <a:t>Mrs. </a:t>
            </a:r>
            <a:r>
              <a:rPr lang="en-CA" dirty="0" err="1" smtClean="0"/>
              <a:t>Belof’s</a:t>
            </a:r>
            <a:endParaRPr lang="en-CA" dirty="0" smtClean="0"/>
          </a:p>
          <a:p>
            <a:r>
              <a:rPr lang="en-CA" dirty="0" smtClean="0"/>
              <a:t>History 20</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8367623" cy="6752538"/>
          </a:xfrm>
          <a:prstGeom prst="rect">
            <a:avLst/>
          </a:prstGeom>
        </p:spPr>
      </p:pic>
    </p:spTree>
    <p:extLst>
      <p:ext uri="{BB962C8B-B14F-4D97-AF65-F5344CB8AC3E}">
        <p14:creationId xmlns:p14="http://schemas.microsoft.com/office/powerpoint/2010/main" val="1765443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144" y="255780"/>
            <a:ext cx="11881449" cy="6463308"/>
          </a:xfrm>
          <a:prstGeom prst="rect">
            <a:avLst/>
          </a:prstGeom>
        </p:spPr>
        <p:txBody>
          <a:bodyPr wrap="square">
            <a:spAutoFit/>
          </a:bodyPr>
          <a:lstStyle/>
          <a:p>
            <a:pPr marL="285750" indent="-285750">
              <a:buFont typeface="Wingdings" panose="05000000000000000000" pitchFamily="2" charset="2"/>
              <a:buChar char="v"/>
            </a:pPr>
            <a:r>
              <a:rPr lang="en-CA" dirty="0">
                <a:solidFill>
                  <a:srgbClr val="FF0000"/>
                </a:solidFill>
              </a:rPr>
              <a:t>9:03 a.m.: </a:t>
            </a:r>
            <a:r>
              <a:rPr lang="en-CA" dirty="0"/>
              <a:t>United Airlines Flight 175 crashes into the South Tower of the World Trade Center. FAA Boston Center deciphers the message from American 11, and realizes hijackers control more than one plane</a:t>
            </a:r>
            <a:r>
              <a:rPr lang="en-CA" dirty="0" smtClean="0"/>
              <a:t>.</a:t>
            </a:r>
            <a:endParaRPr lang="en-CA" dirty="0"/>
          </a:p>
          <a:p>
            <a:pPr marL="285750" indent="-285750">
              <a:buFont typeface="Wingdings" panose="05000000000000000000" pitchFamily="2" charset="2"/>
              <a:buChar char="v"/>
            </a:pPr>
            <a:endParaRPr lang="en-CA" dirty="0"/>
          </a:p>
          <a:p>
            <a:pPr marL="285750" indent="-285750">
              <a:buFont typeface="Wingdings" panose="05000000000000000000" pitchFamily="2" charset="2"/>
              <a:buChar char="v"/>
            </a:pPr>
            <a:r>
              <a:rPr lang="en-CA" dirty="0">
                <a:solidFill>
                  <a:srgbClr val="FF0000"/>
                </a:solidFill>
              </a:rPr>
              <a:t> 9:03 am </a:t>
            </a:r>
            <a:r>
              <a:rPr lang="en-CA" dirty="0"/>
              <a:t>– Hijackers crash United Airlines Flight 175 into floors 75-85 of the WTC’s South Tower, killing everyone on board and hundreds inside the </a:t>
            </a:r>
            <a:r>
              <a:rPr lang="en-CA" dirty="0" smtClean="0"/>
              <a:t>building</a:t>
            </a:r>
          </a:p>
          <a:p>
            <a:pPr marL="285750" indent="-285750">
              <a:buFont typeface="Wingdings" panose="05000000000000000000" pitchFamily="2" charset="2"/>
              <a:buChar char="v"/>
            </a:pPr>
            <a:endParaRPr lang="en-CA" dirty="0"/>
          </a:p>
          <a:p>
            <a:pPr marL="285750" indent="-285750">
              <a:buFont typeface="Wingdings" panose="05000000000000000000" pitchFamily="2" charset="2"/>
              <a:buChar char="v"/>
            </a:pPr>
            <a:r>
              <a:rPr lang="en-CA" dirty="0" smtClean="0">
                <a:solidFill>
                  <a:srgbClr val="FF0000"/>
                </a:solidFill>
              </a:rPr>
              <a:t>9:08 </a:t>
            </a:r>
            <a:r>
              <a:rPr lang="en-CA" dirty="0">
                <a:solidFill>
                  <a:srgbClr val="FF0000"/>
                </a:solidFill>
              </a:rPr>
              <a:t>a.m. </a:t>
            </a:r>
            <a:r>
              <a:rPr lang="en-CA" dirty="0" err="1">
                <a:solidFill>
                  <a:srgbClr val="FF0000"/>
                </a:solidFill>
              </a:rPr>
              <a:t>til</a:t>
            </a:r>
            <a:r>
              <a:rPr lang="en-CA" dirty="0">
                <a:solidFill>
                  <a:srgbClr val="FF0000"/>
                </a:solidFill>
              </a:rPr>
              <a:t> 9:13 a.m</a:t>
            </a:r>
            <a:r>
              <a:rPr lang="en-CA" dirty="0"/>
              <a:t>.: Military fighters are in a holding pattern over Long Island's coast. NORAD decides to ask the FAA to enter New York airspace as a defensive move. </a:t>
            </a:r>
            <a:r>
              <a:rPr lang="en-CA" dirty="0">
                <a:solidFill>
                  <a:srgbClr val="FFFF00"/>
                </a:solidFill>
              </a:rPr>
              <a:t>"... If this stuff is </a:t>
            </a:r>
            <a:r>
              <a:rPr lang="en-CA" dirty="0" err="1">
                <a:solidFill>
                  <a:srgbClr val="FFFF00"/>
                </a:solidFill>
              </a:rPr>
              <a:t>gonna</a:t>
            </a:r>
            <a:r>
              <a:rPr lang="en-CA" dirty="0">
                <a:solidFill>
                  <a:srgbClr val="FFFF00"/>
                </a:solidFill>
              </a:rPr>
              <a:t> keep on going, we need to take those fighters, put '</a:t>
            </a:r>
            <a:r>
              <a:rPr lang="en-CA" dirty="0" err="1">
                <a:solidFill>
                  <a:srgbClr val="FFFF00"/>
                </a:solidFill>
              </a:rPr>
              <a:t>em</a:t>
            </a:r>
            <a:r>
              <a:rPr lang="en-CA" dirty="0">
                <a:solidFill>
                  <a:srgbClr val="FFFF00"/>
                </a:solidFill>
              </a:rPr>
              <a:t> over Manhattan. That's the best play right now</a:t>
            </a:r>
            <a:r>
              <a:rPr lang="en-CA" dirty="0" smtClean="0">
                <a:solidFill>
                  <a:srgbClr val="FFFF00"/>
                </a:solidFill>
              </a:rPr>
              <a:t>.“</a:t>
            </a:r>
          </a:p>
          <a:p>
            <a:pPr marL="285750" indent="-285750">
              <a:buFont typeface="Wingdings" panose="05000000000000000000" pitchFamily="2" charset="2"/>
              <a:buChar char="v"/>
            </a:pPr>
            <a:endParaRPr lang="en-CA" dirty="0"/>
          </a:p>
          <a:p>
            <a:pPr marL="285750" indent="-285750">
              <a:buFont typeface="Wingdings" panose="05000000000000000000" pitchFamily="2" charset="2"/>
              <a:buChar char="v"/>
            </a:pPr>
            <a:r>
              <a:rPr lang="en-CA" dirty="0" smtClean="0">
                <a:solidFill>
                  <a:srgbClr val="FF0000"/>
                </a:solidFill>
              </a:rPr>
              <a:t>9:08 </a:t>
            </a:r>
            <a:r>
              <a:rPr lang="en-CA" dirty="0">
                <a:solidFill>
                  <a:srgbClr val="FF0000"/>
                </a:solidFill>
              </a:rPr>
              <a:t>am </a:t>
            </a:r>
            <a:r>
              <a:rPr lang="en-CA" dirty="0"/>
              <a:t>– The FAA bans all takeoffs of flights going to New York City or through the airspace around the city</a:t>
            </a:r>
            <a:r>
              <a:rPr lang="en-CA" dirty="0" smtClean="0"/>
              <a:t>.</a:t>
            </a:r>
          </a:p>
          <a:p>
            <a:pPr marL="285750" indent="-285750">
              <a:buFont typeface="Wingdings" panose="05000000000000000000" pitchFamily="2" charset="2"/>
              <a:buChar char="v"/>
            </a:pPr>
            <a:endParaRPr lang="en-CA" dirty="0"/>
          </a:p>
          <a:p>
            <a:pPr marL="285750" indent="-285750">
              <a:buFont typeface="Wingdings" panose="05000000000000000000" pitchFamily="2" charset="2"/>
              <a:buChar char="v"/>
            </a:pPr>
            <a:r>
              <a:rPr lang="en-CA" dirty="0">
                <a:solidFill>
                  <a:srgbClr val="FF0000"/>
                </a:solidFill>
              </a:rPr>
              <a:t>9:09 a.m</a:t>
            </a:r>
            <a:r>
              <a:rPr lang="en-CA" dirty="0"/>
              <a:t>.: Fighter jets in Langley, Virginia, move to battle stations to backup New York fighters who may get low on fuel </a:t>
            </a:r>
            <a:endParaRPr lang="en-CA" dirty="0" smtClean="0"/>
          </a:p>
          <a:p>
            <a:pPr marL="285750" indent="-285750">
              <a:buFont typeface="Wingdings" panose="05000000000000000000" pitchFamily="2" charset="2"/>
              <a:buChar char="v"/>
            </a:pPr>
            <a:endParaRPr lang="en-CA" dirty="0"/>
          </a:p>
          <a:p>
            <a:pPr marL="285750" indent="-285750">
              <a:buFont typeface="Wingdings" panose="05000000000000000000" pitchFamily="2" charset="2"/>
              <a:buChar char="v"/>
            </a:pPr>
            <a:r>
              <a:rPr lang="en-CA" dirty="0">
                <a:solidFill>
                  <a:srgbClr val="FF0000"/>
                </a:solidFill>
              </a:rPr>
              <a:t>9:10 a.m</a:t>
            </a:r>
            <a:r>
              <a:rPr lang="en-CA" dirty="0"/>
              <a:t>.:    American 77 enters FAA Washington Center space but goes undetected for 36 minutes as the FAA checks westerly points for the craft</a:t>
            </a:r>
            <a:r>
              <a:rPr lang="en-CA" dirty="0" smtClean="0"/>
              <a:t>.</a:t>
            </a:r>
          </a:p>
          <a:p>
            <a:endParaRPr lang="en-CA" dirty="0"/>
          </a:p>
          <a:p>
            <a:pPr marL="285750" indent="-285750">
              <a:buFont typeface="Wingdings" panose="05000000000000000000" pitchFamily="2" charset="2"/>
              <a:buChar char="v"/>
            </a:pPr>
            <a:r>
              <a:rPr lang="en-CA" dirty="0" smtClean="0">
                <a:solidFill>
                  <a:srgbClr val="FF0000"/>
                </a:solidFill>
              </a:rPr>
              <a:t>9:17 </a:t>
            </a:r>
            <a:r>
              <a:rPr lang="en-CA" dirty="0">
                <a:solidFill>
                  <a:srgbClr val="FF0000"/>
                </a:solidFill>
              </a:rPr>
              <a:t>a.m</a:t>
            </a:r>
            <a:r>
              <a:rPr lang="en-CA" dirty="0"/>
              <a:t>.: The Federal Aviation Administration shuts down all New York City area airports.</a:t>
            </a:r>
          </a:p>
          <a:p>
            <a:endParaRPr lang="en-CA" dirty="0"/>
          </a:p>
          <a:p>
            <a:pPr marL="285750" indent="-285750">
              <a:buFont typeface="Wingdings" panose="05000000000000000000" pitchFamily="2" charset="2"/>
              <a:buChar char="v"/>
            </a:pPr>
            <a:r>
              <a:rPr lang="en-CA" dirty="0">
                <a:solidFill>
                  <a:srgbClr val="FF0000"/>
                </a:solidFill>
              </a:rPr>
              <a:t>9:20 a.m</a:t>
            </a:r>
            <a:r>
              <a:rPr lang="en-CA" dirty="0"/>
              <a:t>.: FAA Indianapolis learns about the other hijackings and becomes suspicious about American 77.</a:t>
            </a:r>
          </a:p>
          <a:p>
            <a:endParaRPr lang="en-CA" dirty="0"/>
          </a:p>
          <a:p>
            <a:endParaRPr lang="en-CA" dirty="0"/>
          </a:p>
        </p:txBody>
      </p:sp>
    </p:spTree>
    <p:extLst>
      <p:ext uri="{BB962C8B-B14F-4D97-AF65-F5344CB8AC3E}">
        <p14:creationId xmlns:p14="http://schemas.microsoft.com/office/powerpoint/2010/main" val="3231512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9177" y="58847"/>
            <a:ext cx="11872823" cy="6555641"/>
          </a:xfrm>
          <a:prstGeom prst="rect">
            <a:avLst/>
          </a:prstGeom>
        </p:spPr>
        <p:txBody>
          <a:bodyPr wrap="square">
            <a:spAutoFit/>
          </a:bodyPr>
          <a:lstStyle/>
          <a:p>
            <a:pPr marL="342900" indent="-342900">
              <a:buFont typeface="Wingdings" panose="05000000000000000000" pitchFamily="2" charset="2"/>
              <a:buChar char="v"/>
            </a:pPr>
            <a:r>
              <a:rPr lang="en-CA" sz="2000" dirty="0" smtClean="0">
                <a:solidFill>
                  <a:srgbClr val="FF0000"/>
                </a:solidFill>
              </a:rPr>
              <a:t>9:21 </a:t>
            </a:r>
            <a:r>
              <a:rPr lang="en-CA" sz="2000" dirty="0">
                <a:solidFill>
                  <a:srgbClr val="FF0000"/>
                </a:solidFill>
              </a:rPr>
              <a:t>am </a:t>
            </a:r>
            <a:r>
              <a:rPr lang="en-CA" sz="2000" dirty="0"/>
              <a:t>– The Port Authority closes all bridges and tunnels in the New York City area.</a:t>
            </a:r>
          </a:p>
          <a:p>
            <a:r>
              <a:rPr lang="en-CA" sz="2000" dirty="0" smtClean="0"/>
              <a:t>    and </a:t>
            </a:r>
            <a:r>
              <a:rPr lang="en-CA" sz="2000" dirty="0"/>
              <a:t>FAA Command Center tells Dulles terminal to look for targets</a:t>
            </a:r>
            <a:r>
              <a:rPr lang="en-CA" sz="2000" dirty="0" smtClean="0"/>
              <a:t>.</a:t>
            </a:r>
          </a:p>
          <a:p>
            <a:endParaRPr lang="en-CA" sz="2000" dirty="0"/>
          </a:p>
          <a:p>
            <a:pPr marL="342900" indent="-342900">
              <a:buFont typeface="Wingdings" panose="05000000000000000000" pitchFamily="2" charset="2"/>
              <a:buChar char="v"/>
            </a:pPr>
            <a:r>
              <a:rPr lang="en-CA" sz="2000" dirty="0" smtClean="0">
                <a:solidFill>
                  <a:srgbClr val="FF0000"/>
                </a:solidFill>
              </a:rPr>
              <a:t>9:24 </a:t>
            </a:r>
            <a:r>
              <a:rPr lang="en-CA" sz="2000" dirty="0">
                <a:solidFill>
                  <a:srgbClr val="FF0000"/>
                </a:solidFill>
              </a:rPr>
              <a:t>am </a:t>
            </a:r>
            <a:r>
              <a:rPr lang="en-CA" sz="2000" dirty="0"/>
              <a:t>– The FAA notified NEADS of the suspected hijacking of Flight 77 after some passengers and crew aboard are able to alert family members on the ground</a:t>
            </a:r>
            <a:r>
              <a:rPr lang="en-CA" sz="2000" dirty="0" smtClean="0"/>
              <a:t>.</a:t>
            </a:r>
          </a:p>
          <a:p>
            <a:endParaRPr lang="en-CA" sz="2000" dirty="0" smtClean="0"/>
          </a:p>
          <a:p>
            <a:pPr marL="342900" indent="-342900">
              <a:buFont typeface="Wingdings" panose="05000000000000000000" pitchFamily="2" charset="2"/>
              <a:buChar char="v"/>
            </a:pPr>
            <a:r>
              <a:rPr lang="en-CA" sz="2000" dirty="0">
                <a:solidFill>
                  <a:srgbClr val="FF0000"/>
                </a:solidFill>
              </a:rPr>
              <a:t>9:25 a.m</a:t>
            </a:r>
            <a:r>
              <a:rPr lang="en-CA" sz="2000" dirty="0"/>
              <a:t>.: The military establishes a combat air patrol over Manhattan, and the FAA issues a nationwide ground stop of all aircraft</a:t>
            </a:r>
            <a:r>
              <a:rPr lang="en-CA" sz="2000" dirty="0" smtClean="0"/>
              <a:t>.</a:t>
            </a:r>
          </a:p>
          <a:p>
            <a:endParaRPr lang="en-CA" sz="2000" dirty="0" smtClean="0"/>
          </a:p>
          <a:p>
            <a:pPr marL="342900" indent="-342900">
              <a:buFont typeface="Wingdings" panose="05000000000000000000" pitchFamily="2" charset="2"/>
              <a:buChar char="v"/>
            </a:pPr>
            <a:r>
              <a:rPr lang="en-CA" sz="2000" b="1" dirty="0">
                <a:solidFill>
                  <a:srgbClr val="FF0000"/>
                </a:solidFill>
              </a:rPr>
              <a:t>9:28 a.m.:</a:t>
            </a:r>
            <a:r>
              <a:rPr lang="en-CA" sz="2000" dirty="0">
                <a:solidFill>
                  <a:srgbClr val="FF0000"/>
                </a:solidFill>
              </a:rPr>
              <a:t> </a:t>
            </a:r>
            <a:r>
              <a:rPr lang="en-CA" sz="2000" dirty="0"/>
              <a:t>The FAA receives its last normal communication from United 93</a:t>
            </a:r>
            <a:r>
              <a:rPr lang="en-CA" sz="2000" dirty="0" smtClean="0"/>
              <a:t>.</a:t>
            </a:r>
          </a:p>
          <a:p>
            <a:endParaRPr lang="en-CA" sz="2000" dirty="0"/>
          </a:p>
          <a:p>
            <a:pPr marL="342900" indent="-342900">
              <a:buFont typeface="Wingdings" panose="05000000000000000000" pitchFamily="2" charset="2"/>
              <a:buChar char="v"/>
            </a:pPr>
            <a:r>
              <a:rPr lang="en-CA" sz="2000" b="1" dirty="0">
                <a:solidFill>
                  <a:srgbClr val="FF0000"/>
                </a:solidFill>
              </a:rPr>
              <a:t>9:29 a.m.:</a:t>
            </a:r>
            <a:r>
              <a:rPr lang="en-CA" sz="2000" dirty="0">
                <a:solidFill>
                  <a:srgbClr val="FF0000"/>
                </a:solidFill>
              </a:rPr>
              <a:t> </a:t>
            </a:r>
            <a:r>
              <a:rPr lang="en-CA" sz="2000" dirty="0"/>
              <a:t>FAA Cleveland Control Center hears screams and struggles from an unknown source and someone yelling, "Get out of here! Get out of here!" The control center notices United 93 has dropped 700 feet.</a:t>
            </a:r>
          </a:p>
          <a:p>
            <a:pPr marL="342900" indent="-342900">
              <a:buFont typeface="Wingdings" panose="05000000000000000000" pitchFamily="2" charset="2"/>
              <a:buChar char="v"/>
            </a:pPr>
            <a:r>
              <a:rPr lang="en-CA" sz="2000" b="1" dirty="0">
                <a:solidFill>
                  <a:srgbClr val="FF0000"/>
                </a:solidFill>
              </a:rPr>
              <a:t>9:30 a.m.:</a:t>
            </a:r>
            <a:r>
              <a:rPr lang="en-CA" sz="2000" dirty="0">
                <a:solidFill>
                  <a:srgbClr val="FF0000"/>
                </a:solidFill>
              </a:rPr>
              <a:t> </a:t>
            </a:r>
            <a:r>
              <a:rPr lang="en-CA" sz="2000" dirty="0"/>
              <a:t>President Bush, speaking in Sarasota, Florida, says the country has suffered an "apparent terrorist attack." Cleveland Center polls other flights to determine if they heard the screaming at 9:29. Several report they did.</a:t>
            </a:r>
          </a:p>
          <a:p>
            <a:pPr marL="342900" indent="-342900">
              <a:buFont typeface="Wingdings" panose="05000000000000000000" pitchFamily="2" charset="2"/>
              <a:buChar char="v"/>
            </a:pPr>
            <a:r>
              <a:rPr lang="en-CA" sz="2000" b="1" dirty="0">
                <a:solidFill>
                  <a:srgbClr val="FF0000"/>
                </a:solidFill>
              </a:rPr>
              <a:t>9:32 a.m.:</a:t>
            </a:r>
            <a:r>
              <a:rPr lang="en-CA" sz="2000" dirty="0">
                <a:solidFill>
                  <a:srgbClr val="FF0000"/>
                </a:solidFill>
              </a:rPr>
              <a:t> </a:t>
            </a:r>
            <a:r>
              <a:rPr lang="en-CA" sz="2000" dirty="0"/>
              <a:t>Dulles terminal spots a suspicious aircraft and notifies the Secret Service. An unarmed National Guard cargo plane begins following American 77. Cleveland Center receives another transmission on the frequency from where there was screaming. "</a:t>
            </a:r>
            <a:r>
              <a:rPr lang="en-CA" sz="2000" i="1" dirty="0"/>
              <a:t>Keep remaining sitting. We have a bomb on board</a:t>
            </a:r>
            <a:r>
              <a:rPr lang="en-CA" sz="2000" i="1" dirty="0" smtClean="0"/>
              <a:t>."</a:t>
            </a:r>
            <a:endParaRPr lang="en-CA" sz="2000" dirty="0"/>
          </a:p>
        </p:txBody>
      </p:sp>
    </p:spTree>
    <p:extLst>
      <p:ext uri="{BB962C8B-B14F-4D97-AF65-F5344CB8AC3E}">
        <p14:creationId xmlns:p14="http://schemas.microsoft.com/office/powerpoint/2010/main" val="751273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5442" y="650211"/>
            <a:ext cx="11360988" cy="5909310"/>
          </a:xfrm>
          <a:prstGeom prst="rect">
            <a:avLst/>
          </a:prstGeom>
        </p:spPr>
        <p:txBody>
          <a:bodyPr wrap="square">
            <a:spAutoFit/>
          </a:bodyPr>
          <a:lstStyle/>
          <a:p>
            <a:pPr marL="285750" indent="-285750">
              <a:buFont typeface="Wingdings" panose="05000000000000000000" pitchFamily="2" charset="2"/>
              <a:buChar char="v"/>
            </a:pPr>
            <a:r>
              <a:rPr lang="en-CA" dirty="0" smtClean="0">
                <a:solidFill>
                  <a:srgbClr val="FF0000"/>
                </a:solidFill>
              </a:rPr>
              <a:t>9:34 </a:t>
            </a:r>
            <a:r>
              <a:rPr lang="en-CA" dirty="0">
                <a:solidFill>
                  <a:srgbClr val="FF0000"/>
                </a:solidFill>
              </a:rPr>
              <a:t>a.m.: </a:t>
            </a:r>
            <a:r>
              <a:rPr lang="en-CA" dirty="0"/>
              <a:t>FAA notified that United 93 might have a bomb on board. Until 10:08, Cleveland Center provides FAA updates on United 93's course.</a:t>
            </a:r>
          </a:p>
          <a:p>
            <a:endParaRPr lang="en-CA" dirty="0"/>
          </a:p>
          <a:p>
            <a:pPr marL="285750" indent="-285750">
              <a:buFont typeface="Wingdings" panose="05000000000000000000" pitchFamily="2" charset="2"/>
              <a:buChar char="v"/>
            </a:pPr>
            <a:r>
              <a:rPr lang="en-CA" dirty="0">
                <a:solidFill>
                  <a:srgbClr val="FF0000"/>
                </a:solidFill>
              </a:rPr>
              <a:t>9:36 a.m</a:t>
            </a:r>
            <a:r>
              <a:rPr lang="en-CA" dirty="0"/>
              <a:t>.: NORAD learns of a suspicious aircraft a few miles from the White House and orders the Langley fighter jets back to Washington. Cleveland Center asks whether anyone has requested military interception of United 93.</a:t>
            </a:r>
          </a:p>
          <a:p>
            <a:endParaRPr lang="en-CA" dirty="0"/>
          </a:p>
          <a:p>
            <a:pPr marL="285750" indent="-285750">
              <a:buFont typeface="Wingdings" panose="05000000000000000000" pitchFamily="2" charset="2"/>
              <a:buChar char="v"/>
            </a:pPr>
            <a:r>
              <a:rPr lang="en-CA" dirty="0">
                <a:solidFill>
                  <a:srgbClr val="FF0000"/>
                </a:solidFill>
              </a:rPr>
              <a:t>9:38 a.m.: </a:t>
            </a:r>
            <a:r>
              <a:rPr lang="en-CA" dirty="0"/>
              <a:t>American 77, with 58 passengers, four flight attendants and two pilots, crashes into the Pentagon, the National Guard pilot reports the crash to Washington's terminal </a:t>
            </a:r>
            <a:r>
              <a:rPr lang="en-CA" dirty="0" smtClean="0"/>
              <a:t>facility; </a:t>
            </a:r>
            <a:r>
              <a:rPr lang="en-CA" dirty="0"/>
              <a:t>killing 59 aboard the plane and 125 military and civilian personnel inside the building</a:t>
            </a:r>
            <a:r>
              <a:rPr lang="en-CA" dirty="0" smtClean="0"/>
              <a:t>.  The </a:t>
            </a:r>
            <a:r>
              <a:rPr lang="en-CA" dirty="0"/>
              <a:t>Langley jets are 150 miles away.</a:t>
            </a:r>
          </a:p>
          <a:p>
            <a:endParaRPr lang="en-CA" dirty="0"/>
          </a:p>
          <a:p>
            <a:pPr marL="285750" indent="-285750">
              <a:buFont typeface="Wingdings" panose="05000000000000000000" pitchFamily="2" charset="2"/>
              <a:buChar char="v"/>
            </a:pPr>
            <a:r>
              <a:rPr lang="en-CA" dirty="0">
                <a:solidFill>
                  <a:srgbClr val="FF0000"/>
                </a:solidFill>
              </a:rPr>
              <a:t>9:39 a.m</a:t>
            </a:r>
            <a:r>
              <a:rPr lang="en-CA" dirty="0"/>
              <a:t>.: A radio transmission from United 93 crosses. It is the voice of hijacker </a:t>
            </a:r>
            <a:r>
              <a:rPr lang="en-CA" dirty="0" err="1"/>
              <a:t>Ziad</a:t>
            </a:r>
            <a:r>
              <a:rPr lang="en-CA" dirty="0"/>
              <a:t> Jarrah: "Uh, is the captain. Would like you all to remain seated. There is a bomb on board and are going back to the airport."</a:t>
            </a:r>
          </a:p>
          <a:p>
            <a:endParaRPr lang="en-CA" dirty="0"/>
          </a:p>
          <a:p>
            <a:pPr marL="285750" indent="-285750">
              <a:buFont typeface="Wingdings" panose="05000000000000000000" pitchFamily="2" charset="2"/>
              <a:buChar char="v"/>
            </a:pPr>
            <a:r>
              <a:rPr lang="en-CA" dirty="0">
                <a:solidFill>
                  <a:srgbClr val="FF0000"/>
                </a:solidFill>
              </a:rPr>
              <a:t>9:41 a.m.:    </a:t>
            </a:r>
            <a:r>
              <a:rPr lang="en-CA" dirty="0"/>
              <a:t>FAA Cleveland Center loses United 93's transponder signal, but uses visual sightings from other planes to track its turn east, then south.</a:t>
            </a:r>
          </a:p>
          <a:p>
            <a:endParaRPr lang="en-CA" dirty="0"/>
          </a:p>
          <a:p>
            <a:pPr marL="285750" indent="-285750">
              <a:buFont typeface="Wingdings" panose="05000000000000000000" pitchFamily="2" charset="2"/>
              <a:buChar char="v"/>
            </a:pPr>
            <a:r>
              <a:rPr lang="en-CA" dirty="0">
                <a:solidFill>
                  <a:srgbClr val="FF0000"/>
                </a:solidFill>
              </a:rPr>
              <a:t>9:42 a.m.: </a:t>
            </a:r>
            <a:r>
              <a:rPr lang="en-CA" dirty="0"/>
              <a:t>FAA Command Center learns from television reports that a plane has struck the Pentagon. </a:t>
            </a:r>
            <a:r>
              <a:rPr lang="en-CA" dirty="0" smtClean="0"/>
              <a:t> For </a:t>
            </a:r>
            <a:r>
              <a:rPr lang="en-CA" dirty="0"/>
              <a:t>the first time in history, the FAA grounds all flights over or bound for the continental United States. Some 3,300 commercial flights and 1,200 private planes are guided to airports in Canada and the United States over the next two-and-a-half hours.</a:t>
            </a:r>
          </a:p>
        </p:txBody>
      </p:sp>
    </p:spTree>
    <p:extLst>
      <p:ext uri="{BB962C8B-B14F-4D97-AF65-F5344CB8AC3E}">
        <p14:creationId xmlns:p14="http://schemas.microsoft.com/office/powerpoint/2010/main" val="1668981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6815" y="419618"/>
            <a:ext cx="10886536" cy="5324535"/>
          </a:xfrm>
          <a:prstGeom prst="rect">
            <a:avLst/>
          </a:prstGeom>
        </p:spPr>
        <p:txBody>
          <a:bodyPr wrap="square">
            <a:spAutoFit/>
          </a:bodyPr>
          <a:lstStyle/>
          <a:p>
            <a:pPr marL="285750" indent="-285750">
              <a:buFont typeface="Wingdings" panose="05000000000000000000" pitchFamily="2" charset="2"/>
              <a:buChar char="v"/>
            </a:pPr>
            <a:r>
              <a:rPr lang="en-CA" sz="2000" dirty="0">
                <a:solidFill>
                  <a:srgbClr val="FF0000"/>
                </a:solidFill>
              </a:rPr>
              <a:t>9:45 am </a:t>
            </a:r>
            <a:r>
              <a:rPr lang="en-CA" sz="2000" dirty="0"/>
              <a:t>– Amid escalating rumors of other attacks, the White House and U.S. Capitol building are evacuated (along with numerous other high-profile </a:t>
            </a:r>
            <a:r>
              <a:rPr lang="en-CA" sz="2000" dirty="0" smtClean="0"/>
              <a:t>buildings, landmarks </a:t>
            </a:r>
            <a:r>
              <a:rPr lang="en-CA" sz="2000" dirty="0"/>
              <a:t>and public spaces</a:t>
            </a:r>
            <a:r>
              <a:rPr lang="en-CA" sz="2000" dirty="0" smtClean="0"/>
              <a:t>).</a:t>
            </a:r>
          </a:p>
          <a:p>
            <a:endParaRPr lang="en-CA" sz="2000" dirty="0" smtClean="0"/>
          </a:p>
          <a:p>
            <a:pPr marL="285750" indent="-285750">
              <a:buFont typeface="Wingdings" panose="05000000000000000000" pitchFamily="2" charset="2"/>
              <a:buChar char="v"/>
            </a:pPr>
            <a:r>
              <a:rPr lang="en-CA" sz="2000" dirty="0">
                <a:solidFill>
                  <a:srgbClr val="FF0000"/>
                </a:solidFill>
              </a:rPr>
              <a:t>9:46 a.m.: </a:t>
            </a:r>
            <a:r>
              <a:rPr lang="en-CA" sz="2000" dirty="0"/>
              <a:t>Command Center notifies FAA headquarters that United 93 was 29 minutes away from Washington, D.C.</a:t>
            </a:r>
          </a:p>
          <a:p>
            <a:endParaRPr lang="en-CA" sz="2000" dirty="0"/>
          </a:p>
          <a:p>
            <a:pPr marL="285750" indent="-285750">
              <a:buFont typeface="Wingdings" panose="05000000000000000000" pitchFamily="2" charset="2"/>
              <a:buChar char="v"/>
            </a:pPr>
            <a:r>
              <a:rPr lang="en-CA" sz="2000" dirty="0">
                <a:solidFill>
                  <a:srgbClr val="FF0000"/>
                </a:solidFill>
              </a:rPr>
              <a:t>9:49 a.m.:   </a:t>
            </a:r>
            <a:r>
              <a:rPr lang="en-CA" sz="2000" dirty="0"/>
              <a:t>FAA Command Center addresses Cleveland's 9:36 request to seek military intervention of United 93.</a:t>
            </a:r>
          </a:p>
          <a:p>
            <a:endParaRPr lang="en-CA" sz="2000" dirty="0"/>
          </a:p>
          <a:p>
            <a:r>
              <a:rPr lang="en-CA" sz="2000" dirty="0">
                <a:solidFill>
                  <a:srgbClr val="00B0F0"/>
                </a:solidFill>
              </a:rPr>
              <a:t>Command Center: "Uh, do we want to think about, uh, scrambling aircraft?"</a:t>
            </a:r>
          </a:p>
          <a:p>
            <a:endParaRPr lang="en-CA" sz="2000" dirty="0"/>
          </a:p>
          <a:p>
            <a:r>
              <a:rPr lang="en-CA" sz="2000" dirty="0">
                <a:solidFill>
                  <a:srgbClr val="FFFF00"/>
                </a:solidFill>
              </a:rPr>
              <a:t>FAA Headquarters: "Uh, God, I don't know."</a:t>
            </a:r>
          </a:p>
          <a:p>
            <a:endParaRPr lang="en-CA" sz="2000" dirty="0"/>
          </a:p>
          <a:p>
            <a:r>
              <a:rPr lang="en-CA" sz="2000" dirty="0">
                <a:solidFill>
                  <a:srgbClr val="00B0F0"/>
                </a:solidFill>
              </a:rPr>
              <a:t>Command Center: "Uh, that's a decision somebody's </a:t>
            </a:r>
            <a:r>
              <a:rPr lang="en-CA" sz="2000" dirty="0" err="1">
                <a:solidFill>
                  <a:srgbClr val="00B0F0"/>
                </a:solidFill>
              </a:rPr>
              <a:t>gonna</a:t>
            </a:r>
            <a:r>
              <a:rPr lang="en-CA" sz="2000" dirty="0">
                <a:solidFill>
                  <a:srgbClr val="00B0F0"/>
                </a:solidFill>
              </a:rPr>
              <a:t> have to make probably in the next 10 minutes."</a:t>
            </a:r>
          </a:p>
          <a:p>
            <a:endParaRPr lang="en-CA" sz="2000" dirty="0" smtClean="0"/>
          </a:p>
          <a:p>
            <a:pPr marL="285750" indent="-285750">
              <a:buFont typeface="Wingdings" panose="05000000000000000000" pitchFamily="2" charset="2"/>
              <a:buChar char="v"/>
            </a:pPr>
            <a:r>
              <a:rPr lang="en-CA" sz="2000" b="1" dirty="0">
                <a:solidFill>
                  <a:srgbClr val="FF0000"/>
                </a:solidFill>
              </a:rPr>
              <a:t>9:57 a.m</a:t>
            </a:r>
            <a:r>
              <a:rPr lang="en-CA" sz="2000" dirty="0">
                <a:solidFill>
                  <a:srgbClr val="FF0000"/>
                </a:solidFill>
              </a:rPr>
              <a:t>.: </a:t>
            </a:r>
            <a:r>
              <a:rPr lang="en-CA" sz="2000" dirty="0"/>
              <a:t>Bush departs Florida for Barksdale Air Force Base in Louisiana</a:t>
            </a:r>
            <a:r>
              <a:rPr lang="en-CA" sz="2000" dirty="0" smtClean="0"/>
              <a:t>.</a:t>
            </a:r>
            <a:endParaRPr lang="en-CA" sz="2000" dirty="0"/>
          </a:p>
        </p:txBody>
      </p:sp>
    </p:spTree>
    <p:extLst>
      <p:ext uri="{BB962C8B-B14F-4D97-AF65-F5344CB8AC3E}">
        <p14:creationId xmlns:p14="http://schemas.microsoft.com/office/powerpoint/2010/main" val="4062135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2527" y="78008"/>
            <a:ext cx="11447253" cy="6186309"/>
          </a:xfrm>
          <a:prstGeom prst="rect">
            <a:avLst/>
          </a:prstGeom>
        </p:spPr>
        <p:txBody>
          <a:bodyPr wrap="square">
            <a:spAutoFit/>
          </a:bodyPr>
          <a:lstStyle/>
          <a:p>
            <a:pPr marL="285750" indent="-285750">
              <a:buFont typeface="Wingdings" panose="05000000000000000000" pitchFamily="2" charset="2"/>
              <a:buChar char="v"/>
            </a:pPr>
            <a:r>
              <a:rPr lang="en-CA" dirty="0" smtClean="0">
                <a:solidFill>
                  <a:srgbClr val="FF0000"/>
                </a:solidFill>
              </a:rPr>
              <a:t>9:59 </a:t>
            </a:r>
            <a:r>
              <a:rPr lang="en-CA" dirty="0">
                <a:solidFill>
                  <a:srgbClr val="FF0000"/>
                </a:solidFill>
              </a:rPr>
              <a:t>am </a:t>
            </a:r>
            <a:r>
              <a:rPr lang="en-CA" dirty="0"/>
              <a:t>– The South Tower of the World Trade Center collapses</a:t>
            </a:r>
            <a:r>
              <a:rPr lang="en-CA" dirty="0" smtClean="0"/>
              <a:t>.</a:t>
            </a:r>
          </a:p>
          <a:p>
            <a:endParaRPr lang="en-CA" dirty="0" smtClean="0"/>
          </a:p>
          <a:p>
            <a:pPr marL="285750" indent="-285750">
              <a:buFont typeface="Wingdings" panose="05000000000000000000" pitchFamily="2" charset="2"/>
              <a:buChar char="v"/>
            </a:pPr>
            <a:r>
              <a:rPr lang="en-CA" b="1" dirty="0">
                <a:solidFill>
                  <a:srgbClr val="FF0000"/>
                </a:solidFill>
              </a:rPr>
              <a:t>10:01 a.m</a:t>
            </a:r>
            <a:r>
              <a:rPr lang="en-CA" b="1" dirty="0"/>
              <a:t>.:</a:t>
            </a:r>
            <a:r>
              <a:rPr lang="en-CA" dirty="0"/>
              <a:t> Command Center tell FAA headquarters that another aircraft had seen United 93 "waving his wings." It's believed to be evidence of the passengers' efforts to overpower the hijackers</a:t>
            </a:r>
            <a:r>
              <a:rPr lang="en-CA" dirty="0" smtClean="0"/>
              <a:t>.</a:t>
            </a:r>
          </a:p>
          <a:p>
            <a:endParaRPr lang="en-CA" dirty="0"/>
          </a:p>
          <a:p>
            <a:pPr marL="285750" indent="-285750">
              <a:buFont typeface="Wingdings" panose="05000000000000000000" pitchFamily="2" charset="2"/>
              <a:buChar char="v"/>
            </a:pPr>
            <a:r>
              <a:rPr lang="en-CA" b="1" dirty="0">
                <a:solidFill>
                  <a:srgbClr val="FF0000"/>
                </a:solidFill>
              </a:rPr>
              <a:t>10:03 a.m.:</a:t>
            </a:r>
            <a:r>
              <a:rPr lang="en-CA" dirty="0">
                <a:solidFill>
                  <a:srgbClr val="FF0000"/>
                </a:solidFill>
              </a:rPr>
              <a:t> </a:t>
            </a:r>
            <a:r>
              <a:rPr lang="en-CA" dirty="0"/>
              <a:t>United Airlines Flight 93, </a:t>
            </a:r>
            <a:r>
              <a:rPr lang="en-CA" dirty="0" err="1"/>
              <a:t>en</a:t>
            </a:r>
            <a:r>
              <a:rPr lang="en-CA" dirty="0"/>
              <a:t> route from Newark, N.J., to San Francisco with 38 passengers, two pilots and five flight attendants aboard, crashes about 60 miles southeast of </a:t>
            </a:r>
            <a:r>
              <a:rPr lang="en-CA" dirty="0" smtClean="0"/>
              <a:t>Pittsburgh. After </a:t>
            </a:r>
            <a:r>
              <a:rPr lang="en-CA" dirty="0"/>
              <a:t>passengers and crew members aboard the hijacked Flight 93 contact friends and family and learn about the attacks in New York and Washington, they mount an attempt to retake the plane. In response, hijackers deliberately crash the plane into a field </a:t>
            </a:r>
            <a:r>
              <a:rPr lang="en-CA" dirty="0" smtClean="0"/>
              <a:t>near </a:t>
            </a:r>
            <a:r>
              <a:rPr lang="en-CA" dirty="0" err="1" smtClean="0"/>
              <a:t>Shanksville</a:t>
            </a:r>
            <a:r>
              <a:rPr lang="en-CA" dirty="0" smtClean="0"/>
              <a:t>, </a:t>
            </a:r>
            <a:r>
              <a:rPr lang="en-CA" dirty="0"/>
              <a:t>Pennsylvania, killing all 40 passengers and crew aboard</a:t>
            </a:r>
            <a:r>
              <a:rPr lang="en-CA" dirty="0" smtClean="0"/>
              <a:t>.</a:t>
            </a:r>
          </a:p>
          <a:p>
            <a:endParaRPr lang="en-CA" dirty="0" smtClean="0"/>
          </a:p>
          <a:p>
            <a:pPr marL="285750" indent="-285750">
              <a:buFont typeface="Wingdings" panose="05000000000000000000" pitchFamily="2" charset="2"/>
              <a:buChar char="v"/>
            </a:pPr>
            <a:r>
              <a:rPr lang="en-CA" b="1" dirty="0" smtClean="0">
                <a:solidFill>
                  <a:srgbClr val="FF0000"/>
                </a:solidFill>
              </a:rPr>
              <a:t>10:10 </a:t>
            </a:r>
            <a:r>
              <a:rPr lang="en-CA" b="1" dirty="0">
                <a:solidFill>
                  <a:srgbClr val="FF0000"/>
                </a:solidFill>
              </a:rPr>
              <a:t>a.m</a:t>
            </a:r>
            <a:r>
              <a:rPr lang="en-CA" dirty="0"/>
              <a:t>.: Part of the Pentagon </a:t>
            </a:r>
            <a:r>
              <a:rPr lang="en-CA" dirty="0" smtClean="0"/>
              <a:t>collapses.</a:t>
            </a:r>
          </a:p>
          <a:p>
            <a:pPr marL="285750" indent="-285750">
              <a:buFont typeface="Wingdings" panose="05000000000000000000" pitchFamily="2" charset="2"/>
              <a:buChar char="v"/>
            </a:pPr>
            <a:endParaRPr lang="en-CA" b="1" dirty="0" smtClean="0">
              <a:solidFill>
                <a:srgbClr val="FF0000"/>
              </a:solidFill>
            </a:endParaRPr>
          </a:p>
          <a:p>
            <a:pPr marL="285750" indent="-285750">
              <a:buFont typeface="Wingdings" panose="05000000000000000000" pitchFamily="2" charset="2"/>
              <a:buChar char="v"/>
            </a:pPr>
            <a:r>
              <a:rPr lang="en-CA" b="1" dirty="0" smtClean="0">
                <a:solidFill>
                  <a:srgbClr val="FF0000"/>
                </a:solidFill>
              </a:rPr>
              <a:t>10:13 </a:t>
            </a:r>
            <a:r>
              <a:rPr lang="en-CA" b="1" dirty="0">
                <a:solidFill>
                  <a:srgbClr val="FF0000"/>
                </a:solidFill>
              </a:rPr>
              <a:t>a.m</a:t>
            </a:r>
            <a:r>
              <a:rPr lang="en-CA" dirty="0">
                <a:solidFill>
                  <a:srgbClr val="FF0000"/>
                </a:solidFill>
              </a:rPr>
              <a:t>.: </a:t>
            </a:r>
            <a:r>
              <a:rPr lang="en-CA" dirty="0"/>
              <a:t>The 39-story United Nations building is evacuated. A total of 11,700 people were evacuated "as a precautionary measure," a U.N. spokeswoman </a:t>
            </a:r>
            <a:r>
              <a:rPr lang="en-CA" dirty="0" smtClean="0"/>
              <a:t>said</a:t>
            </a:r>
          </a:p>
          <a:p>
            <a:endParaRPr lang="en-CA" dirty="0" smtClean="0"/>
          </a:p>
          <a:p>
            <a:pPr marL="285750" indent="-285750">
              <a:buFont typeface="Wingdings" panose="05000000000000000000" pitchFamily="2" charset="2"/>
              <a:buChar char="v"/>
            </a:pPr>
            <a:r>
              <a:rPr lang="en-CA" b="1" dirty="0" smtClean="0">
                <a:solidFill>
                  <a:srgbClr val="FF0000"/>
                </a:solidFill>
              </a:rPr>
              <a:t>10:24 </a:t>
            </a:r>
            <a:r>
              <a:rPr lang="en-CA" b="1" dirty="0">
                <a:solidFill>
                  <a:srgbClr val="FF0000"/>
                </a:solidFill>
              </a:rPr>
              <a:t>a.m.</a:t>
            </a:r>
            <a:r>
              <a:rPr lang="en-CA" dirty="0">
                <a:solidFill>
                  <a:srgbClr val="FF0000"/>
                </a:solidFill>
              </a:rPr>
              <a:t>: </a:t>
            </a:r>
            <a:r>
              <a:rPr lang="en-CA" dirty="0"/>
              <a:t>The FAA announces that all inbound trans-Atlantic aircraft into the United States are being diverted to Canada</a:t>
            </a:r>
            <a:r>
              <a:rPr lang="en-CA" dirty="0" smtClean="0"/>
              <a:t>.</a:t>
            </a:r>
          </a:p>
          <a:p>
            <a:endParaRPr lang="en-CA" dirty="0"/>
          </a:p>
          <a:p>
            <a:pPr marL="285750" indent="-285750">
              <a:buFont typeface="Wingdings" panose="05000000000000000000" pitchFamily="2" charset="2"/>
              <a:buChar char="v"/>
            </a:pPr>
            <a:r>
              <a:rPr lang="en-CA" dirty="0" smtClean="0">
                <a:solidFill>
                  <a:srgbClr val="FF0000"/>
                </a:solidFill>
              </a:rPr>
              <a:t>10:28 </a:t>
            </a:r>
            <a:r>
              <a:rPr lang="en-CA" dirty="0">
                <a:solidFill>
                  <a:srgbClr val="FF0000"/>
                </a:solidFill>
              </a:rPr>
              <a:t>am </a:t>
            </a:r>
            <a:r>
              <a:rPr lang="en-CA" dirty="0"/>
              <a:t>– The World Trade Center’s North Tower collapses, 102 minutes after being struck by Flight 11.</a:t>
            </a:r>
          </a:p>
          <a:p>
            <a:pPr marL="285750" indent="-285750">
              <a:buFont typeface="Wingdings" panose="05000000000000000000" pitchFamily="2" charset="2"/>
              <a:buChar char="v"/>
            </a:pPr>
            <a:endParaRPr lang="en-CA" dirty="0"/>
          </a:p>
          <a:p>
            <a:pPr marL="285750" indent="-285750">
              <a:buFont typeface="Wingdings" panose="05000000000000000000" pitchFamily="2" charset="2"/>
              <a:buChar char="v"/>
            </a:pPr>
            <a:endParaRPr lang="en-CA" dirty="0"/>
          </a:p>
        </p:txBody>
      </p:sp>
    </p:spTree>
    <p:extLst>
      <p:ext uri="{BB962C8B-B14F-4D97-AF65-F5344CB8AC3E}">
        <p14:creationId xmlns:p14="http://schemas.microsoft.com/office/powerpoint/2010/main" val="1013732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657" y="161409"/>
            <a:ext cx="11999343" cy="6463308"/>
          </a:xfrm>
          <a:prstGeom prst="rect">
            <a:avLst/>
          </a:prstGeom>
        </p:spPr>
        <p:txBody>
          <a:bodyPr wrap="square">
            <a:spAutoFit/>
          </a:bodyPr>
          <a:lstStyle/>
          <a:p>
            <a:pPr marL="285750" indent="-285750">
              <a:buFont typeface="Wingdings" panose="05000000000000000000" pitchFamily="2" charset="2"/>
              <a:buChar char="v"/>
            </a:pPr>
            <a:r>
              <a:rPr lang="en-CA" dirty="0">
                <a:solidFill>
                  <a:srgbClr val="FF0000"/>
                </a:solidFill>
              </a:rPr>
              <a:t>11 am </a:t>
            </a:r>
            <a:r>
              <a:rPr lang="en-CA" dirty="0"/>
              <a:t>– Mayor Rudolph Giuliani calls for the evacuation of Lower Manhattan south of Canal Street, including more than 1 million residents, workers and tourists, as efforts continue throughout the afternoon to search for survivors at the WTC site</a:t>
            </a:r>
            <a:r>
              <a:rPr lang="en-CA" dirty="0" smtClean="0"/>
              <a:t>.</a:t>
            </a:r>
          </a:p>
          <a:p>
            <a:pPr marL="285750" indent="-285750">
              <a:buFont typeface="Wingdings" panose="05000000000000000000" pitchFamily="2" charset="2"/>
              <a:buChar char="v"/>
            </a:pPr>
            <a:r>
              <a:rPr lang="en-CA" b="1" dirty="0">
                <a:solidFill>
                  <a:srgbClr val="FF0000"/>
                </a:solidFill>
              </a:rPr>
              <a:t>11:18 a.m</a:t>
            </a:r>
            <a:r>
              <a:rPr lang="en-CA" dirty="0">
                <a:solidFill>
                  <a:srgbClr val="FF0000"/>
                </a:solidFill>
              </a:rPr>
              <a:t>.: </a:t>
            </a:r>
            <a:r>
              <a:rPr lang="en-CA" dirty="0"/>
              <a:t>American Airlines says it has lost two planes. The airline says American Flight 11, a Boeing 767, </a:t>
            </a:r>
            <a:r>
              <a:rPr lang="en-CA" dirty="0" err="1"/>
              <a:t>en</a:t>
            </a:r>
            <a:r>
              <a:rPr lang="en-CA" dirty="0"/>
              <a:t> route from Boston to Los Angeles, and Flight 77, a Boeing 757 flying from Dulles Airport to San Francisco, had crashed</a:t>
            </a:r>
            <a:r>
              <a:rPr lang="en-CA" dirty="0" smtClean="0"/>
              <a:t>.</a:t>
            </a:r>
          </a:p>
          <a:p>
            <a:endParaRPr lang="en-CA" dirty="0"/>
          </a:p>
          <a:p>
            <a:pPr marL="285750" indent="-285750">
              <a:buFont typeface="Wingdings" panose="05000000000000000000" pitchFamily="2" charset="2"/>
              <a:buChar char="v"/>
            </a:pPr>
            <a:r>
              <a:rPr lang="en-CA" b="1" dirty="0">
                <a:solidFill>
                  <a:srgbClr val="FF0000"/>
                </a:solidFill>
              </a:rPr>
              <a:t>11:26 a.m</a:t>
            </a:r>
            <a:r>
              <a:rPr lang="en-CA" dirty="0"/>
              <a:t>.: United Airlines announces the crash of United Flight 93 southeast of Pittsburgh.</a:t>
            </a:r>
            <a:br>
              <a:rPr lang="en-CA" dirty="0"/>
            </a:br>
            <a:r>
              <a:rPr lang="en-CA" dirty="0"/>
              <a:t/>
            </a:r>
            <a:br>
              <a:rPr lang="en-CA" dirty="0"/>
            </a:br>
            <a:r>
              <a:rPr lang="en-CA" b="1" dirty="0">
                <a:solidFill>
                  <a:srgbClr val="FF0000"/>
                </a:solidFill>
              </a:rPr>
              <a:t>11:59 a.m</a:t>
            </a:r>
            <a:r>
              <a:rPr lang="en-CA" dirty="0"/>
              <a:t>.: United Airlines confirms that Flight 175 has crashed with 56 passengers and nine crew members aboard.</a:t>
            </a:r>
          </a:p>
          <a:p>
            <a:pPr marL="285750" indent="-285750">
              <a:buFont typeface="Wingdings" panose="05000000000000000000" pitchFamily="2" charset="2"/>
              <a:buChar char="v"/>
            </a:pPr>
            <a:endParaRPr lang="en-CA" dirty="0"/>
          </a:p>
          <a:p>
            <a:pPr marL="285750" indent="-285750">
              <a:buFont typeface="Wingdings" panose="05000000000000000000" pitchFamily="2" charset="2"/>
              <a:buChar char="v"/>
            </a:pPr>
            <a:r>
              <a:rPr lang="en-CA" dirty="0" smtClean="0">
                <a:solidFill>
                  <a:srgbClr val="FF0000"/>
                </a:solidFill>
              </a:rPr>
              <a:t>1 </a:t>
            </a:r>
            <a:r>
              <a:rPr lang="en-CA" dirty="0">
                <a:solidFill>
                  <a:srgbClr val="FF0000"/>
                </a:solidFill>
              </a:rPr>
              <a:t>pm </a:t>
            </a:r>
            <a:r>
              <a:rPr lang="en-CA" dirty="0"/>
              <a:t>– From a U.S. Air Force base in Louisiana, President Bush announces that U.S. military forces are on high alert worldwide</a:t>
            </a:r>
            <a:r>
              <a:rPr lang="en-CA" dirty="0" smtClean="0"/>
              <a:t>. </a:t>
            </a:r>
            <a:r>
              <a:rPr lang="en-CA" dirty="0"/>
              <a:t>He asks for prayers for those killed or wounded in the attacks. "Make no mistake, the United States will hunt down and punish those responsible for these cowardly acts," he </a:t>
            </a:r>
            <a:r>
              <a:rPr lang="en-CA" dirty="0" smtClean="0"/>
              <a:t>said</a:t>
            </a:r>
          </a:p>
          <a:p>
            <a:endParaRPr lang="en-CA" dirty="0"/>
          </a:p>
          <a:p>
            <a:pPr marL="285750" indent="-285750">
              <a:buFont typeface="Wingdings" panose="05000000000000000000" pitchFamily="2" charset="2"/>
              <a:buChar char="v"/>
            </a:pPr>
            <a:r>
              <a:rPr lang="en-CA" dirty="0">
                <a:solidFill>
                  <a:srgbClr val="FF0000"/>
                </a:solidFill>
              </a:rPr>
              <a:t>2:51 pm </a:t>
            </a:r>
            <a:r>
              <a:rPr lang="en-CA" dirty="0"/>
              <a:t>– The U.S. Navy dispatches missile destroyers to New York and Washington, D.C.</a:t>
            </a:r>
          </a:p>
          <a:p>
            <a:pPr marL="285750" indent="-285750">
              <a:buFont typeface="Wingdings" panose="05000000000000000000" pitchFamily="2" charset="2"/>
              <a:buChar char="v"/>
            </a:pPr>
            <a:endParaRPr lang="en-CA" dirty="0"/>
          </a:p>
          <a:p>
            <a:pPr marL="285750" indent="-285750">
              <a:buFont typeface="Wingdings" panose="05000000000000000000" pitchFamily="2" charset="2"/>
              <a:buChar char="v"/>
            </a:pPr>
            <a:r>
              <a:rPr lang="en-CA" dirty="0">
                <a:solidFill>
                  <a:srgbClr val="FF0000"/>
                </a:solidFill>
              </a:rPr>
              <a:t>5:20 pm </a:t>
            </a:r>
            <a:r>
              <a:rPr lang="en-CA" dirty="0"/>
              <a:t>– The 47-story Seven World Trade Center collapses after burning for hours; the building had been evacuated in the morning, and there are no casualties, though the collapse forces rescue workers to flee for their lives.</a:t>
            </a:r>
          </a:p>
          <a:p>
            <a:pPr marL="285750" indent="-285750">
              <a:buFont typeface="Wingdings" panose="05000000000000000000" pitchFamily="2" charset="2"/>
              <a:buChar char="v"/>
            </a:pPr>
            <a:endParaRPr lang="en-CA" dirty="0"/>
          </a:p>
          <a:p>
            <a:pPr marL="285750" indent="-285750">
              <a:buFont typeface="Wingdings" panose="05000000000000000000" pitchFamily="2" charset="2"/>
              <a:buChar char="v"/>
            </a:pPr>
            <a:r>
              <a:rPr lang="en-CA" dirty="0">
                <a:solidFill>
                  <a:srgbClr val="FF0000"/>
                </a:solidFill>
              </a:rPr>
              <a:t>6:58 pm </a:t>
            </a:r>
            <a:r>
              <a:rPr lang="en-CA" dirty="0"/>
              <a:t>– President Bush returns to the White House after stops at military bases in Louisiana and Nebraska.</a:t>
            </a:r>
          </a:p>
          <a:p>
            <a:pPr marL="285750" indent="-285750">
              <a:buFont typeface="Wingdings" panose="05000000000000000000" pitchFamily="2" charset="2"/>
              <a:buChar char="v"/>
            </a:pPr>
            <a:endParaRPr lang="en-CA" dirty="0"/>
          </a:p>
          <a:p>
            <a:pPr marL="285750" indent="-285750">
              <a:buFont typeface="Wingdings" panose="05000000000000000000" pitchFamily="2" charset="2"/>
              <a:buChar char="v"/>
            </a:pPr>
            <a:r>
              <a:rPr lang="en-CA" dirty="0">
                <a:solidFill>
                  <a:srgbClr val="FF0000"/>
                </a:solidFill>
              </a:rPr>
              <a:t>8:30 pm </a:t>
            </a:r>
            <a:r>
              <a:rPr lang="en-CA" dirty="0"/>
              <a:t>– President Bush addresses the nation, calling the attacks “evil, despicable acts of terror” and declaring that America, its friends and allies would “stand together to win the war against terrorism.”</a:t>
            </a:r>
          </a:p>
        </p:txBody>
      </p:sp>
    </p:spTree>
    <p:extLst>
      <p:ext uri="{BB962C8B-B14F-4D97-AF65-F5344CB8AC3E}">
        <p14:creationId xmlns:p14="http://schemas.microsoft.com/office/powerpoint/2010/main" val="1103381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521" y="207034"/>
            <a:ext cx="9696090" cy="6055743"/>
          </a:xfrm>
          <a:prstGeom prst="rect">
            <a:avLst/>
          </a:prstGeom>
        </p:spPr>
      </p:pic>
    </p:spTree>
    <p:extLst>
      <p:ext uri="{BB962C8B-B14F-4D97-AF65-F5344CB8AC3E}">
        <p14:creationId xmlns:p14="http://schemas.microsoft.com/office/powerpoint/2010/main" val="2526810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FFFF00"/>
                </a:solidFill>
              </a:rPr>
              <a:t>WTC BOMBING 1993</a:t>
            </a:r>
            <a:endParaRPr lang="en-CA"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r>
              <a:rPr lang="en-CA" dirty="0" smtClean="0"/>
              <a:t>September 11, 2001 was not the first time the WTC was attacked by terrorists. Here's </a:t>
            </a:r>
            <a:r>
              <a:rPr lang="en-CA" dirty="0"/>
              <a:t>some background information about the 1993 World Trade Center Bombing which killed six people and injured more than 1,000. Six suspects were convicted of </a:t>
            </a:r>
            <a:r>
              <a:rPr lang="en-CA" dirty="0" smtClean="0"/>
              <a:t>participating </a:t>
            </a:r>
            <a:r>
              <a:rPr lang="en-CA" dirty="0"/>
              <a:t>in the bombing. The seventh suspect, Abdul Rahman </a:t>
            </a:r>
            <a:r>
              <a:rPr lang="en-CA" dirty="0" err="1"/>
              <a:t>Yasin</a:t>
            </a:r>
            <a:r>
              <a:rPr lang="en-CA" dirty="0"/>
              <a:t>, </a:t>
            </a:r>
            <a:r>
              <a:rPr lang="en-CA" dirty="0" smtClean="0"/>
              <a:t>remains at </a:t>
            </a:r>
            <a:r>
              <a:rPr lang="en-CA" dirty="0"/>
              <a:t>large.</a:t>
            </a:r>
          </a:p>
          <a:p>
            <a:pPr marL="36900" indent="0">
              <a:buNone/>
            </a:pPr>
            <a:r>
              <a:rPr lang="en-CA" dirty="0" smtClean="0"/>
              <a:t>Facts</a:t>
            </a:r>
            <a:r>
              <a:rPr lang="en-CA" dirty="0"/>
              <a:t>:</a:t>
            </a:r>
          </a:p>
          <a:p>
            <a:r>
              <a:rPr lang="en-CA" dirty="0"/>
              <a:t>The explosion created a hole 200 feet by 100 feet, several stories deep. It caused the PATH station ceiling to collapse</a:t>
            </a:r>
            <a:r>
              <a:rPr lang="en-CA" dirty="0" smtClean="0"/>
              <a:t>.</a:t>
            </a:r>
            <a:endParaRPr lang="en-CA" dirty="0"/>
          </a:p>
          <a:p>
            <a:r>
              <a:rPr lang="en-CA" dirty="0"/>
              <a:t>The 1,200 lb bomb was in a Ryder truck parked in a parking garage beneath the World Trade Center. </a:t>
            </a:r>
          </a:p>
          <a:p>
            <a:r>
              <a:rPr lang="en-CA" dirty="0"/>
              <a:t>An estimated 50,000 people were evacuated</a:t>
            </a:r>
            <a:r>
              <a:rPr lang="en-CA" dirty="0" smtClean="0"/>
              <a:t>.</a:t>
            </a:r>
            <a:endParaRPr lang="en-CA" dirty="0"/>
          </a:p>
          <a:p>
            <a:r>
              <a:rPr lang="en-CA" sz="3000" dirty="0" err="1">
                <a:solidFill>
                  <a:srgbClr val="FFFF00"/>
                </a:solidFill>
              </a:rPr>
              <a:t>Ramzi</a:t>
            </a:r>
            <a:r>
              <a:rPr lang="en-CA" sz="3000" dirty="0">
                <a:solidFill>
                  <a:srgbClr val="FFFF00"/>
                </a:solidFill>
              </a:rPr>
              <a:t> </a:t>
            </a:r>
            <a:r>
              <a:rPr lang="en-CA" sz="3000" dirty="0" smtClean="0">
                <a:solidFill>
                  <a:srgbClr val="FFFF00"/>
                </a:solidFill>
              </a:rPr>
              <a:t>Youssef </a:t>
            </a:r>
            <a:r>
              <a:rPr lang="en-CA" dirty="0"/>
              <a:t>directed the organization and execution of the bombing. He said he did it to avenge the sufferings Palestinian people had endured at the hands of U.S.-aided Israel. </a:t>
            </a:r>
          </a:p>
          <a:p>
            <a:endParaRPr lang="en-CA" dirty="0"/>
          </a:p>
        </p:txBody>
      </p:sp>
    </p:spTree>
    <p:extLst>
      <p:ext uri="{BB962C8B-B14F-4D97-AF65-F5344CB8AC3E}">
        <p14:creationId xmlns:p14="http://schemas.microsoft.com/office/powerpoint/2010/main" val="15146582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3080" y="842854"/>
            <a:ext cx="9972136" cy="6001643"/>
          </a:xfrm>
          <a:prstGeom prst="rect">
            <a:avLst/>
          </a:prstGeom>
        </p:spPr>
        <p:txBody>
          <a:bodyPr wrap="square">
            <a:spAutoFit/>
          </a:bodyPr>
          <a:lstStyle/>
          <a:p>
            <a:pPr marL="36900" indent="0">
              <a:buNone/>
            </a:pPr>
            <a:r>
              <a:rPr lang="en-CA" sz="2000" dirty="0" smtClean="0"/>
              <a:t>Abbreviated Timeline:</a:t>
            </a:r>
          </a:p>
          <a:p>
            <a:pPr marL="36900" indent="0">
              <a:buNone/>
            </a:pPr>
            <a:endParaRPr lang="en-CA" sz="2000" dirty="0"/>
          </a:p>
          <a:p>
            <a:r>
              <a:rPr lang="en-CA" sz="2000" dirty="0">
                <a:solidFill>
                  <a:srgbClr val="FFFF00"/>
                </a:solidFill>
              </a:rPr>
              <a:t>February 26, 1993 </a:t>
            </a:r>
            <a:r>
              <a:rPr lang="en-CA" sz="2000" dirty="0"/>
              <a:t>-  At 12:18 pm, a bomb explodes on the second subterranean level of Vista Hotel's public parking garage, below the 2 World Trade Center building</a:t>
            </a:r>
            <a:r>
              <a:rPr lang="en-CA" sz="2000" dirty="0" smtClean="0"/>
              <a:t>.</a:t>
            </a:r>
          </a:p>
          <a:p>
            <a:endParaRPr lang="en-CA" sz="2000" dirty="0"/>
          </a:p>
          <a:p>
            <a:r>
              <a:rPr lang="en-CA" sz="2000" dirty="0">
                <a:solidFill>
                  <a:srgbClr val="FFFF00"/>
                </a:solidFill>
              </a:rPr>
              <a:t>February 28, 1993 </a:t>
            </a:r>
            <a:r>
              <a:rPr lang="en-CA" sz="2000" dirty="0"/>
              <a:t>- The FBI confirms that a bomb caused the explosion. In the wreckage, federal agents find shattered van parts with a vehicle identification number. </a:t>
            </a:r>
          </a:p>
          <a:p>
            <a:endParaRPr lang="en-CA" sz="2000" b="1" dirty="0" smtClean="0"/>
          </a:p>
          <a:p>
            <a:r>
              <a:rPr lang="en-CA" sz="2000" b="1" dirty="0" smtClean="0">
                <a:solidFill>
                  <a:srgbClr val="FFFF00"/>
                </a:solidFill>
              </a:rPr>
              <a:t>March </a:t>
            </a:r>
            <a:r>
              <a:rPr lang="en-CA" sz="2000" b="1" dirty="0">
                <a:solidFill>
                  <a:srgbClr val="FFFF00"/>
                </a:solidFill>
              </a:rPr>
              <a:t>4, 1994 </a:t>
            </a:r>
            <a:r>
              <a:rPr lang="en-CA" sz="2000" b="1" dirty="0"/>
              <a:t>- </a:t>
            </a:r>
            <a:r>
              <a:rPr lang="en-CA" sz="2000" dirty="0"/>
              <a:t>Four defendants, Mohammed </a:t>
            </a:r>
            <a:r>
              <a:rPr lang="en-CA" sz="2000" dirty="0" err="1"/>
              <a:t>Salameh</a:t>
            </a:r>
            <a:r>
              <a:rPr lang="en-CA" sz="2000" dirty="0"/>
              <a:t>, </a:t>
            </a:r>
            <a:r>
              <a:rPr lang="en-CA" sz="2000" dirty="0" err="1"/>
              <a:t>Nidal</a:t>
            </a:r>
            <a:r>
              <a:rPr lang="en-CA" sz="2000" dirty="0"/>
              <a:t> </a:t>
            </a:r>
            <a:r>
              <a:rPr lang="en-CA" sz="2000" dirty="0" err="1"/>
              <a:t>Ayyad</a:t>
            </a:r>
            <a:r>
              <a:rPr lang="en-CA" sz="2000" dirty="0"/>
              <a:t>, Mahmud </a:t>
            </a:r>
            <a:r>
              <a:rPr lang="en-CA" sz="2000" dirty="0" err="1"/>
              <a:t>Abouhalima</a:t>
            </a:r>
            <a:r>
              <a:rPr lang="en-CA" sz="2000" dirty="0"/>
              <a:t>, and Ahmad </a:t>
            </a:r>
            <a:r>
              <a:rPr lang="en-CA" sz="2000" dirty="0" err="1"/>
              <a:t>Ajaj,are</a:t>
            </a:r>
            <a:r>
              <a:rPr lang="en-CA" sz="2000" dirty="0"/>
              <a:t> convicted. They are sentenced to prison terms of 240 years each. In 1998, the sentences are vacated. In 1999, the men are re-sentenced to terms of more than 100 years. </a:t>
            </a:r>
            <a:endParaRPr lang="en-CA" sz="2000" dirty="0" smtClean="0"/>
          </a:p>
          <a:p>
            <a:endParaRPr lang="en-CA" sz="2000" dirty="0"/>
          </a:p>
          <a:p>
            <a:r>
              <a:rPr lang="en-CA" sz="2000" b="1" dirty="0">
                <a:solidFill>
                  <a:srgbClr val="FFFF00"/>
                </a:solidFill>
              </a:rPr>
              <a:t>February 7, 1995 </a:t>
            </a:r>
            <a:r>
              <a:rPr lang="en-CA" sz="2000" b="1" dirty="0"/>
              <a:t>-</a:t>
            </a:r>
            <a:r>
              <a:rPr lang="en-CA" sz="2000" dirty="0"/>
              <a:t> Suspected WTC bombing mastermind </a:t>
            </a:r>
            <a:r>
              <a:rPr lang="en-CA" sz="2000" dirty="0" err="1"/>
              <a:t>Ramzi</a:t>
            </a:r>
            <a:r>
              <a:rPr lang="en-CA" sz="2000" dirty="0"/>
              <a:t> Ahmed </a:t>
            </a:r>
            <a:r>
              <a:rPr lang="en-CA" sz="2000" dirty="0" smtClean="0"/>
              <a:t>Youssef </a:t>
            </a:r>
            <a:r>
              <a:rPr lang="en-CA" sz="2000" dirty="0"/>
              <a:t>is captured abroad by the FBI and State Department</a:t>
            </a:r>
            <a:r>
              <a:rPr lang="en-CA" sz="2000" dirty="0" smtClean="0"/>
              <a:t>.</a:t>
            </a:r>
          </a:p>
          <a:p>
            <a:endParaRPr lang="en-CA" sz="2000" dirty="0"/>
          </a:p>
          <a:p>
            <a:r>
              <a:rPr lang="en-CA" sz="2000" dirty="0">
                <a:solidFill>
                  <a:srgbClr val="FFFF00"/>
                </a:solidFill>
              </a:rPr>
              <a:t>January 8, 1998 </a:t>
            </a:r>
            <a:r>
              <a:rPr lang="en-CA" sz="2000" dirty="0"/>
              <a:t>- After being convicted, </a:t>
            </a:r>
            <a:r>
              <a:rPr lang="en-CA" sz="2400" dirty="0" err="1">
                <a:solidFill>
                  <a:schemeClr val="accent2">
                    <a:lumMod val="40000"/>
                    <a:lumOff val="60000"/>
                  </a:schemeClr>
                </a:solidFill>
              </a:rPr>
              <a:t>Ramzi</a:t>
            </a:r>
            <a:r>
              <a:rPr lang="en-CA" sz="2400" dirty="0">
                <a:solidFill>
                  <a:schemeClr val="accent2">
                    <a:lumMod val="40000"/>
                    <a:lumOff val="60000"/>
                  </a:schemeClr>
                </a:solidFill>
              </a:rPr>
              <a:t> </a:t>
            </a:r>
            <a:r>
              <a:rPr lang="en-CA" sz="2400" dirty="0" smtClean="0">
                <a:solidFill>
                  <a:schemeClr val="accent2">
                    <a:lumMod val="40000"/>
                    <a:lumOff val="60000"/>
                  </a:schemeClr>
                </a:solidFill>
              </a:rPr>
              <a:t>Youssef </a:t>
            </a:r>
            <a:r>
              <a:rPr lang="en-CA" sz="2000" dirty="0"/>
              <a:t>is sentenced to 240 years in prison for his role in organizing the bombing. "I am a terrorist and proud of it," he tells the court.</a:t>
            </a:r>
          </a:p>
        </p:txBody>
      </p:sp>
    </p:spTree>
    <p:extLst>
      <p:ext uri="{BB962C8B-B14F-4D97-AF65-F5344CB8AC3E}">
        <p14:creationId xmlns:p14="http://schemas.microsoft.com/office/powerpoint/2010/main" val="6651604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8572" y="694774"/>
            <a:ext cx="10826151" cy="5509200"/>
          </a:xfrm>
          <a:prstGeom prst="rect">
            <a:avLst/>
          </a:prstGeom>
        </p:spPr>
        <p:txBody>
          <a:bodyPr wrap="square">
            <a:spAutoFit/>
          </a:bodyPr>
          <a:lstStyle/>
          <a:p>
            <a:r>
              <a:rPr lang="en-CA" sz="3200" dirty="0"/>
              <a:t>After </a:t>
            </a:r>
            <a:r>
              <a:rPr lang="en-CA" sz="3200" dirty="0" smtClean="0"/>
              <a:t>Youssef </a:t>
            </a:r>
            <a:r>
              <a:rPr lang="en-CA" sz="3200" dirty="0"/>
              <a:t>was arrested in Pakistan he was quickly extradited to the United States. After he arrived in New York, FBI agents drove him by the World Trade Center and said, "See, it's still standing." He reportedly said, "If I had a little more money, it wouldn't be." Two Americans were killed soon after the extradition in what was believed to be a revenge killing. </a:t>
            </a:r>
            <a:r>
              <a:rPr lang="en-CA" sz="3200" dirty="0" smtClean="0"/>
              <a:t>Youssef </a:t>
            </a:r>
            <a:r>
              <a:rPr lang="en-CA" sz="3200" dirty="0"/>
              <a:t>was tried and convicted in the United States and was sentenced to life in prison for masterminding the 1993 World Trade Center bombing. After the sentencing he said, "Yes, I am a terrorist and proud of it." He is now serving a life sentence at a prison in Colorado. </a:t>
            </a:r>
          </a:p>
        </p:txBody>
      </p:sp>
    </p:spTree>
    <p:extLst>
      <p:ext uri="{BB962C8B-B14F-4D97-AF65-F5344CB8AC3E}">
        <p14:creationId xmlns:p14="http://schemas.microsoft.com/office/powerpoint/2010/main" val="1864643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249" y="1450115"/>
            <a:ext cx="12206377" cy="4401205"/>
          </a:xfrm>
          <a:prstGeom prst="rect">
            <a:avLst/>
          </a:prstGeom>
        </p:spPr>
        <p:txBody>
          <a:bodyPr wrap="square">
            <a:spAutoFit/>
          </a:bodyPr>
          <a:lstStyle/>
          <a:p>
            <a:r>
              <a:rPr lang="en-CA" sz="2800" dirty="0"/>
              <a:t>On a clear, sunny </a:t>
            </a:r>
            <a:r>
              <a:rPr lang="en-CA" sz="2800" dirty="0" smtClean="0"/>
              <a:t>Tuesday in September </a:t>
            </a:r>
            <a:r>
              <a:rPr lang="en-CA" sz="2800" dirty="0"/>
              <a:t>2001, Al Qaeda terrorists aboard three hijacked passenger planes carried out coordinated suicide attacks against the World Trade Center in New York City and the Pentagon in Washington, D.C., killing everyone on board the planes and nearly 3,000 people on the ground. </a:t>
            </a:r>
            <a:endParaRPr lang="en-CA" sz="2800" dirty="0" smtClean="0"/>
          </a:p>
          <a:p>
            <a:endParaRPr lang="en-CA" sz="2800" dirty="0"/>
          </a:p>
          <a:p>
            <a:r>
              <a:rPr lang="en-CA" sz="2800" dirty="0" smtClean="0"/>
              <a:t>A </a:t>
            </a:r>
            <a:r>
              <a:rPr lang="en-CA" sz="2800" dirty="0"/>
              <a:t>fourth plane crashed into a Pennsylvania field, killing all on board, after passengers and crew attempted to wrest control from the hijackers. Below is a chronology of the events of 9/11 as they unfolded. All times are Eastern Daylight Time (EDT).</a:t>
            </a:r>
          </a:p>
        </p:txBody>
      </p:sp>
    </p:spTree>
    <p:extLst>
      <p:ext uri="{BB962C8B-B14F-4D97-AF65-F5344CB8AC3E}">
        <p14:creationId xmlns:p14="http://schemas.microsoft.com/office/powerpoint/2010/main" val="1054568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479" y="854015"/>
            <a:ext cx="8695427" cy="5115464"/>
          </a:xfrm>
          <a:prstGeom prst="rect">
            <a:avLst/>
          </a:prstGeom>
        </p:spPr>
      </p:pic>
    </p:spTree>
    <p:extLst>
      <p:ext uri="{BB962C8B-B14F-4D97-AF65-F5344CB8AC3E}">
        <p14:creationId xmlns:p14="http://schemas.microsoft.com/office/powerpoint/2010/main" val="4154101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B7FDC8"/>
                </a:solidFill>
              </a:rPr>
              <a:t>What was </a:t>
            </a:r>
            <a:r>
              <a:rPr lang="en-CA" dirty="0" err="1" smtClean="0">
                <a:solidFill>
                  <a:srgbClr val="B7FDC8"/>
                </a:solidFill>
              </a:rPr>
              <a:t>Ramzi’s</a:t>
            </a:r>
            <a:r>
              <a:rPr lang="en-CA" dirty="0" smtClean="0">
                <a:solidFill>
                  <a:srgbClr val="B7FDC8"/>
                </a:solidFill>
              </a:rPr>
              <a:t> Connection to 9/11?</a:t>
            </a:r>
            <a:endParaRPr lang="en-CA" dirty="0">
              <a:solidFill>
                <a:srgbClr val="B7FDC8"/>
              </a:solidFill>
            </a:endParaRPr>
          </a:p>
        </p:txBody>
      </p:sp>
      <p:sp>
        <p:nvSpPr>
          <p:cNvPr id="3" name="Content Placeholder 2"/>
          <p:cNvSpPr>
            <a:spLocks noGrp="1"/>
          </p:cNvSpPr>
          <p:nvPr>
            <p:ph idx="1"/>
          </p:nvPr>
        </p:nvSpPr>
        <p:spPr>
          <a:xfrm>
            <a:off x="422694" y="1482283"/>
            <a:ext cx="11769306" cy="5082419"/>
          </a:xfrm>
        </p:spPr>
        <p:txBody>
          <a:bodyPr>
            <a:normAutofit fontScale="92500" lnSpcReduction="10000"/>
          </a:bodyPr>
          <a:lstStyle/>
          <a:p>
            <a:r>
              <a:rPr lang="en-CA" sz="2400" dirty="0" err="1"/>
              <a:t>Ramzi</a:t>
            </a:r>
            <a:r>
              <a:rPr lang="en-CA" sz="2400" dirty="0"/>
              <a:t> </a:t>
            </a:r>
            <a:r>
              <a:rPr lang="en-CA" sz="2400" dirty="0" smtClean="0"/>
              <a:t>Youssef was the </a:t>
            </a:r>
            <a:r>
              <a:rPr lang="en-CA" sz="2400" dirty="0"/>
              <a:t>mastermind of the 1993 attack on the World Trade </a:t>
            </a:r>
            <a:r>
              <a:rPr lang="en-CA" sz="2400" dirty="0" smtClean="0"/>
              <a:t>Center</a:t>
            </a:r>
          </a:p>
          <a:p>
            <a:pPr marL="36900" indent="0">
              <a:buNone/>
            </a:pPr>
            <a:endParaRPr lang="en-CA" sz="2400" dirty="0" smtClean="0"/>
          </a:p>
          <a:p>
            <a:r>
              <a:rPr lang="en-CA" sz="2400" dirty="0" smtClean="0"/>
              <a:t>Youssef </a:t>
            </a:r>
            <a:r>
              <a:rPr lang="en-CA" sz="2400" dirty="0"/>
              <a:t>had links with </a:t>
            </a:r>
            <a:r>
              <a:rPr lang="en-CA" sz="2400" dirty="0" smtClean="0"/>
              <a:t>Al-Qaeda </a:t>
            </a:r>
            <a:r>
              <a:rPr lang="en-CA" sz="2400" dirty="0"/>
              <a:t>but was regarded as a freelancer. </a:t>
            </a:r>
            <a:endParaRPr lang="en-CA" sz="2400" dirty="0" smtClean="0"/>
          </a:p>
          <a:p>
            <a:pPr marL="36900" indent="0">
              <a:buNone/>
            </a:pPr>
            <a:endParaRPr lang="en-CA" sz="2400" dirty="0" smtClean="0"/>
          </a:p>
          <a:p>
            <a:r>
              <a:rPr lang="en-CA" sz="2400" dirty="0" smtClean="0"/>
              <a:t>Even </a:t>
            </a:r>
            <a:r>
              <a:rPr lang="en-CA" sz="2400" dirty="0"/>
              <a:t>so he is credited with making </a:t>
            </a:r>
            <a:r>
              <a:rPr lang="en-CA" sz="2400" dirty="0" smtClean="0"/>
              <a:t>Al-Qaeda </a:t>
            </a:r>
            <a:r>
              <a:rPr lang="en-CA" sz="2400" dirty="0"/>
              <a:t>a worldwide terrorist network. </a:t>
            </a:r>
            <a:endParaRPr lang="en-CA" sz="2400" dirty="0" smtClean="0"/>
          </a:p>
          <a:p>
            <a:endParaRPr lang="en-CA" sz="2400" dirty="0" smtClean="0"/>
          </a:p>
          <a:p>
            <a:r>
              <a:rPr lang="en-CA" sz="2400" dirty="0" smtClean="0"/>
              <a:t>He </a:t>
            </a:r>
            <a:r>
              <a:rPr lang="en-CA" sz="2400" dirty="0"/>
              <a:t>hatched a plan to fly planes full of explosives in the CIA building and nuclear power plants. Some regard these as blueprints for the attack on the World Trade Center in New York on September 11, 2001. Many believe that if the CIA and the FBI took this plot more seriously September 11th could have been avoided. </a:t>
            </a:r>
            <a:endParaRPr lang="en-CA" sz="2400" dirty="0" smtClean="0"/>
          </a:p>
          <a:p>
            <a:endParaRPr lang="en-CA" sz="2400" dirty="0" smtClean="0"/>
          </a:p>
          <a:p>
            <a:r>
              <a:rPr lang="en-CA" sz="2400" dirty="0" smtClean="0"/>
              <a:t>**** </a:t>
            </a:r>
            <a:r>
              <a:rPr lang="en-CA" sz="2400" dirty="0"/>
              <a:t>He is the nephew of </a:t>
            </a:r>
            <a:r>
              <a:rPr lang="en-CA" sz="2400" dirty="0">
                <a:solidFill>
                  <a:srgbClr val="FFFF00"/>
                </a:solidFill>
              </a:rPr>
              <a:t>Khalid </a:t>
            </a:r>
            <a:r>
              <a:rPr lang="en-CA" sz="2400" dirty="0" err="1">
                <a:solidFill>
                  <a:srgbClr val="FFFF00"/>
                </a:solidFill>
              </a:rPr>
              <a:t>Shailkh</a:t>
            </a:r>
            <a:r>
              <a:rPr lang="en-CA" sz="2400" dirty="0">
                <a:solidFill>
                  <a:srgbClr val="FFFF00"/>
                </a:solidFill>
              </a:rPr>
              <a:t> Mohammed  </a:t>
            </a:r>
            <a:r>
              <a:rPr lang="en-CA" sz="2400" dirty="0" smtClean="0"/>
              <a:t>(KSM) *****</a:t>
            </a:r>
            <a:endParaRPr lang="en-CA" sz="2400" dirty="0"/>
          </a:p>
          <a:p>
            <a:endParaRPr lang="en-CA" dirty="0"/>
          </a:p>
        </p:txBody>
      </p:sp>
    </p:spTree>
    <p:extLst>
      <p:ext uri="{BB962C8B-B14F-4D97-AF65-F5344CB8AC3E}">
        <p14:creationId xmlns:p14="http://schemas.microsoft.com/office/powerpoint/2010/main" val="10302953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100" y="311150"/>
            <a:ext cx="8305800" cy="6235700"/>
          </a:xfrm>
          <a:prstGeom prst="rect">
            <a:avLst/>
          </a:prstGeom>
        </p:spPr>
      </p:pic>
    </p:spTree>
    <p:extLst>
      <p:ext uri="{BB962C8B-B14F-4D97-AF65-F5344CB8AC3E}">
        <p14:creationId xmlns:p14="http://schemas.microsoft.com/office/powerpoint/2010/main" val="3024268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Who is KSM?</a:t>
            </a:r>
            <a:endParaRPr lang="en-CA" dirty="0"/>
          </a:p>
        </p:txBody>
      </p:sp>
      <p:sp>
        <p:nvSpPr>
          <p:cNvPr id="3" name="Content Placeholder 2"/>
          <p:cNvSpPr>
            <a:spLocks noGrp="1"/>
          </p:cNvSpPr>
          <p:nvPr>
            <p:ph idx="1"/>
          </p:nvPr>
        </p:nvSpPr>
        <p:spPr>
          <a:xfrm>
            <a:off x="116884" y="1456402"/>
            <a:ext cx="11947584" cy="4720109"/>
          </a:xfrm>
        </p:spPr>
        <p:txBody>
          <a:bodyPr>
            <a:normAutofit fontScale="92500"/>
          </a:bodyPr>
          <a:lstStyle/>
          <a:p>
            <a:pPr>
              <a:buFont typeface="Arial" panose="020B0604020202020204" pitchFamily="34" charset="0"/>
              <a:buChar char="•"/>
            </a:pPr>
            <a:r>
              <a:rPr lang="en-CA" sz="2800" dirty="0" smtClean="0"/>
              <a:t>Nicknamed the “Kevin Bacon </a:t>
            </a:r>
            <a:r>
              <a:rPr lang="en-CA" sz="2800" dirty="0"/>
              <a:t>of terrorism. </a:t>
            </a:r>
            <a:endParaRPr lang="en-CA" sz="2800" dirty="0" smtClean="0"/>
          </a:p>
          <a:p>
            <a:pPr>
              <a:buFont typeface="Arial" panose="020B0604020202020204" pitchFamily="34" charset="0"/>
              <a:buChar char="•"/>
            </a:pPr>
            <a:r>
              <a:rPr lang="en-CA" sz="2800" dirty="0" smtClean="0"/>
              <a:t>Nearly </a:t>
            </a:r>
            <a:r>
              <a:rPr lang="en-CA" sz="2800" dirty="0"/>
              <a:t>every major plot leveled against the United States from 1990 until years after the 2001 attacks had fewer than six degrees of separation from KSM. Either his family was involved, or his financing network coaxed something along, or he himself played a key role. </a:t>
            </a:r>
            <a:endParaRPr lang="en-CA" sz="2800" dirty="0" smtClean="0"/>
          </a:p>
          <a:p>
            <a:pPr>
              <a:buFont typeface="Arial" panose="020B0604020202020204" pitchFamily="34" charset="0"/>
              <a:buChar char="•"/>
            </a:pPr>
            <a:r>
              <a:rPr lang="en-CA" sz="2800" dirty="0" smtClean="0"/>
              <a:t>His </a:t>
            </a:r>
            <a:r>
              <a:rPr lang="en-CA" sz="2800" dirty="0"/>
              <a:t>nephew </a:t>
            </a:r>
            <a:r>
              <a:rPr lang="en-CA" sz="2800" dirty="0" err="1"/>
              <a:t>Ramzi</a:t>
            </a:r>
            <a:r>
              <a:rPr lang="en-CA" sz="2800" dirty="0"/>
              <a:t> </a:t>
            </a:r>
            <a:r>
              <a:rPr lang="en-CA" sz="2800" dirty="0" smtClean="0"/>
              <a:t>Youssef </a:t>
            </a:r>
            <a:r>
              <a:rPr lang="en-CA" sz="2800" dirty="0"/>
              <a:t>dreamed up the 1993 World Trade Center bombing. </a:t>
            </a:r>
            <a:endParaRPr lang="en-CA" sz="2800" dirty="0" smtClean="0"/>
          </a:p>
          <a:p>
            <a:pPr>
              <a:buFont typeface="Arial" panose="020B0604020202020204" pitchFamily="34" charset="0"/>
              <a:buChar char="•"/>
            </a:pPr>
            <a:r>
              <a:rPr lang="en-CA" sz="2800" dirty="0" smtClean="0"/>
              <a:t>A </a:t>
            </a:r>
            <a:r>
              <a:rPr lang="en-CA" sz="2800" dirty="0"/>
              <a:t>KSM intimate partly financed the nightclub bombings in Bali, Indonesia. And the early reconnaissance for a 1995 plot to blow up a dozen American-flagged jetliners over the Pacific, according to McDermott and Meyer, was done by KSM himself</a:t>
            </a:r>
            <a:r>
              <a:rPr lang="en-CA" sz="2100" dirty="0"/>
              <a:t>. </a:t>
            </a:r>
            <a:endParaRPr lang="en-CA" sz="2100" dirty="0" smtClean="0"/>
          </a:p>
          <a:p>
            <a:pPr marL="36900" indent="0">
              <a:buNone/>
            </a:pPr>
            <a:endParaRPr lang="en-CA" dirty="0"/>
          </a:p>
        </p:txBody>
      </p:sp>
    </p:spTree>
    <p:extLst>
      <p:ext uri="{BB962C8B-B14F-4D97-AF65-F5344CB8AC3E}">
        <p14:creationId xmlns:p14="http://schemas.microsoft.com/office/powerpoint/2010/main" val="1556250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21822" y="6004318"/>
            <a:ext cx="5259325" cy="523220"/>
          </a:xfrm>
          <a:prstGeom prst="rect">
            <a:avLst/>
          </a:prstGeom>
        </p:spPr>
        <p:txBody>
          <a:bodyPr wrap="none">
            <a:spAutoFit/>
          </a:bodyPr>
          <a:lstStyle/>
          <a:p>
            <a:r>
              <a:rPr lang="en-CA" sz="2800" dirty="0">
                <a:solidFill>
                  <a:srgbClr val="FF99FF"/>
                </a:solidFill>
              </a:rPr>
              <a:t>Sounds like a real great guy, huh?</a:t>
            </a:r>
          </a:p>
        </p:txBody>
      </p:sp>
      <p:sp>
        <p:nvSpPr>
          <p:cNvPr id="5" name="Rectangle 4"/>
          <p:cNvSpPr/>
          <p:nvPr/>
        </p:nvSpPr>
        <p:spPr>
          <a:xfrm>
            <a:off x="208345" y="439718"/>
            <a:ext cx="11632557" cy="5564600"/>
          </a:xfrm>
          <a:prstGeom prst="rect">
            <a:avLst/>
          </a:prstGeom>
        </p:spPr>
        <p:txBody>
          <a:bodyPr wrap="square">
            <a:spAutoFit/>
          </a:bodyPr>
          <a:lstStyle/>
          <a:p>
            <a:pPr marL="342900" lvl="0" indent="-306000">
              <a:spcBef>
                <a:spcPct val="20000"/>
              </a:spcBef>
              <a:spcAft>
                <a:spcPts val="600"/>
              </a:spcAft>
              <a:buClr>
                <a:srgbClr val="DADADA"/>
              </a:buClr>
              <a:buSzPct val="70000"/>
              <a:buFont typeface="Arial" panose="020B0604020202020204" pitchFamily="34" charset="0"/>
              <a:buChar char="•"/>
            </a:pPr>
            <a:r>
              <a:rPr lang="en-CA" sz="2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rPr>
              <a:t>In his testimony to a military tribunal at Guantanamo Bay, Mohammed claimed involvement in 31 attacks and plots.</a:t>
            </a:r>
          </a:p>
          <a:p>
            <a:pPr marL="342900" lvl="0" indent="-306000">
              <a:spcBef>
                <a:spcPct val="20000"/>
              </a:spcBef>
              <a:spcAft>
                <a:spcPts val="600"/>
              </a:spcAft>
              <a:buClr>
                <a:srgbClr val="DADADA"/>
              </a:buClr>
              <a:buSzPct val="70000"/>
              <a:buFont typeface="Arial" panose="020B0604020202020204" pitchFamily="34" charset="0"/>
              <a:buChar char="•"/>
            </a:pPr>
            <a:r>
              <a:rPr lang="en-CA" sz="2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rPr>
              <a:t>He was the mastermind of the 9/11 jetliner attacks and, in their wake, certified his </a:t>
            </a:r>
            <a:r>
              <a:rPr lang="en-CA" sz="2400" dirty="0" err="1">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rPr>
              <a:t>bloodthirst</a:t>
            </a:r>
            <a:r>
              <a:rPr lang="en-CA" sz="2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rPr>
              <a:t> by personally beheading Wall Street Journal reporter Daniel Pearl---bragging about it on the Internet then and in the testimony </a:t>
            </a:r>
            <a:r>
              <a:rPr lang="en-CA" sz="2400" dirty="0" err="1">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rPr>
              <a:t>transcript."."I</a:t>
            </a:r>
            <a:r>
              <a:rPr lang="en-CA" sz="2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rPr>
              <a:t> decapitated with my blessed right hand the head of the American Jew, Daniel Pearl, in the city of Karachi, Pakistan," he said. "For those who would like to confirm, there are pictures of me on the Internet holding his head?.". </a:t>
            </a:r>
          </a:p>
          <a:p>
            <a:pPr marL="342900" lvl="0" indent="-306000">
              <a:spcBef>
                <a:spcPct val="20000"/>
              </a:spcBef>
              <a:spcAft>
                <a:spcPts val="600"/>
              </a:spcAft>
              <a:buClr>
                <a:srgbClr val="DADADA"/>
              </a:buClr>
              <a:buSzPct val="70000"/>
              <a:buFont typeface="Arial" panose="020B0604020202020204" pitchFamily="34" charset="0"/>
              <a:buChar char="•"/>
            </a:pPr>
            <a:r>
              <a:rPr lang="en-CA" sz="2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rPr>
              <a:t>His operations ranged from his admitted involvement in the 1993 attack on the World Trade Center, as well as a failed scheme known as </a:t>
            </a:r>
            <a:r>
              <a:rPr lang="en-CA" sz="2400" dirty="0" err="1">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rPr>
              <a:t>Bojinka</a:t>
            </a:r>
            <a:r>
              <a:rPr lang="en-CA" sz="2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rPr>
              <a:t> to bring down 12 Western airliners in Asia---claims that are well documented. Less certain is his claimed role in the October 2002 bombings that killed 202 people in Bali, Indonesia, and aborted plots to assassinate former U.S. presidents and Pope John Paul II. [Source: AP, March 16, 2007</a:t>
            </a:r>
            <a:endParaRPr lang="en-CA" sz="2000" dirty="0"/>
          </a:p>
        </p:txBody>
      </p:sp>
    </p:spTree>
    <p:extLst>
      <p:ext uri="{BB962C8B-B14F-4D97-AF65-F5344CB8AC3E}">
        <p14:creationId xmlns:p14="http://schemas.microsoft.com/office/powerpoint/2010/main" val="17279187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471" y="282802"/>
            <a:ext cx="11864051" cy="7478970"/>
          </a:xfrm>
          <a:prstGeom prst="rect">
            <a:avLst/>
          </a:prstGeom>
        </p:spPr>
        <p:txBody>
          <a:bodyPr wrap="square">
            <a:spAutoFit/>
          </a:bodyPr>
          <a:lstStyle/>
          <a:p>
            <a:r>
              <a:rPr lang="en-CA" dirty="0"/>
              <a:t>The 9/11 Commission Report, discussing Mohammed's terrorist ambitions, called him a "self-cast star." "I am the mastermind of 9/11, not Osama bin Laden," he said in one court hearing. "I know him well, and if he gets his way in federal court, it will be a circus," </a:t>
            </a:r>
            <a:endParaRPr lang="en-CA" dirty="0" smtClean="0"/>
          </a:p>
          <a:p>
            <a:endParaRPr lang="en-CA" dirty="0" smtClean="0"/>
          </a:p>
          <a:p>
            <a:r>
              <a:rPr lang="en-CA" dirty="0"/>
              <a:t>Dina Temple-</a:t>
            </a:r>
            <a:r>
              <a:rPr lang="en-CA" dirty="0" err="1"/>
              <a:t>Raston</a:t>
            </a:r>
            <a:r>
              <a:rPr lang="en-CA" dirty="0"/>
              <a:t> wrote in the Washington Post: “When the Red Cross visited him for the first time after his 2003 capture, KSM didn't want to talk about waterboarding or the conditions of his confinement. Instead, his top priority was a photo shoot. He wanted the Red Cross to release a portrait of him with a proper long beard. Evidently, the picture released shortly after his capture (more about that later)---all threadbare T-shirt and wild hair---was driving him crazy." [Source: Dina Temple-</a:t>
            </a:r>
            <a:r>
              <a:rPr lang="en-CA" dirty="0" err="1"/>
              <a:t>Raston</a:t>
            </a:r>
            <a:r>
              <a:rPr lang="en-CA" dirty="0"/>
              <a:t>, Washington Post , June 8, 2012</a:t>
            </a:r>
            <a:r>
              <a:rPr lang="en-CA" dirty="0" smtClean="0"/>
              <a:t>]</a:t>
            </a:r>
          </a:p>
          <a:p>
            <a:endParaRPr lang="en-CA" dirty="0" smtClean="0"/>
          </a:p>
          <a:p>
            <a:r>
              <a:rPr lang="en-CA" dirty="0"/>
              <a:t>Terry McDermott wrote in The New Yorker: “Insofar as we know Mohammed, we see him as a brilliant behind-the-scenes tactician and a resolute ideologue. As it turns out, he is earthy, slick in a way, but naïve, and seemingly motivated as much by pathology as by ideology. </a:t>
            </a:r>
            <a:r>
              <a:rPr lang="en-CA" dirty="0" err="1"/>
              <a:t>Fouda</a:t>
            </a:r>
            <a:r>
              <a:rPr lang="en-CA" dirty="0"/>
              <a:t> describes Mohammed's Arabic as crude and colloquial and his knowledge of Islamic texts as almost nonexistent [Source: Terry McDermott, The New Yorker, September 13, 2010</a:t>
            </a:r>
            <a:r>
              <a:rPr lang="en-CA" dirty="0" smtClean="0"/>
              <a:t>]</a:t>
            </a:r>
          </a:p>
          <a:p>
            <a:endParaRPr lang="en-CA" dirty="0"/>
          </a:p>
          <a:p>
            <a:r>
              <a:rPr lang="en-CA" sz="2400" dirty="0" smtClean="0">
                <a:solidFill>
                  <a:srgbClr val="FFFF00"/>
                </a:solidFill>
              </a:rPr>
              <a:t>In </a:t>
            </a:r>
            <a:r>
              <a:rPr lang="en-CA" sz="2400" dirty="0">
                <a:solidFill>
                  <a:srgbClr val="FFFF00"/>
                </a:solidFill>
              </a:rPr>
              <a:t>at least one important way, though, his boasts are accurate. Mohammed, not Osama bin Laden, was the essential figure in the 9/11 plot. The attacks were his idea, carried out under his direct command. Mohammed has said that he went so far as to resist swearing allegiance to bin Laden and Al Qaeda until after the attacks, so that he could continue pursuing them if Al Qaeda lost courage."</a:t>
            </a:r>
            <a:endParaRPr lang="en-CA" sz="2400" dirty="0" smtClean="0">
              <a:solidFill>
                <a:srgbClr val="FFFF00"/>
              </a:solidFill>
            </a:endParaRPr>
          </a:p>
          <a:p>
            <a:endParaRPr lang="en-CA" dirty="0"/>
          </a:p>
          <a:p>
            <a:endParaRPr lang="en-CA" dirty="0" smtClean="0"/>
          </a:p>
          <a:p>
            <a:endParaRPr lang="en-CA" dirty="0"/>
          </a:p>
          <a:p>
            <a:endParaRPr lang="en-CA" dirty="0" smtClean="0"/>
          </a:p>
          <a:p>
            <a:endParaRPr lang="en-CA" dirty="0"/>
          </a:p>
        </p:txBody>
      </p:sp>
    </p:spTree>
    <p:extLst>
      <p:ext uri="{BB962C8B-B14F-4D97-AF65-F5344CB8AC3E}">
        <p14:creationId xmlns:p14="http://schemas.microsoft.com/office/powerpoint/2010/main" val="19160697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645" y="0"/>
            <a:ext cx="8428008" cy="6858000"/>
          </a:xfrm>
          <a:prstGeom prst="rect">
            <a:avLst/>
          </a:prstGeom>
        </p:spPr>
      </p:pic>
    </p:spTree>
    <p:extLst>
      <p:ext uri="{BB962C8B-B14F-4D97-AF65-F5344CB8AC3E}">
        <p14:creationId xmlns:p14="http://schemas.microsoft.com/office/powerpoint/2010/main" val="23481675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Osama bin Laden</a:t>
            </a:r>
            <a:endParaRPr lang="en-CA" dirty="0"/>
          </a:p>
        </p:txBody>
      </p:sp>
      <p:sp>
        <p:nvSpPr>
          <p:cNvPr id="5" name="Content Placeholder 4"/>
          <p:cNvSpPr>
            <a:spLocks noGrp="1"/>
          </p:cNvSpPr>
          <p:nvPr>
            <p:ph idx="1"/>
          </p:nvPr>
        </p:nvSpPr>
        <p:spPr>
          <a:xfrm>
            <a:off x="434340" y="1503849"/>
            <a:ext cx="11338560" cy="4340691"/>
          </a:xfrm>
        </p:spPr>
        <p:txBody>
          <a:bodyPr>
            <a:noAutofit/>
          </a:bodyPr>
          <a:lstStyle/>
          <a:p>
            <a:r>
              <a:rPr lang="en-CA" dirty="0"/>
              <a:t>On May 1, 2011, American soldiers killed </a:t>
            </a:r>
            <a:r>
              <a:rPr lang="en-CA" dirty="0" smtClean="0"/>
              <a:t>al-Qaeda </a:t>
            </a:r>
            <a:r>
              <a:rPr lang="en-CA" dirty="0"/>
              <a:t>leader Osama bin Laden at his compound near Islamabad, Pakistan. Intelligence officials believe bin Laden was responsible for many deadly acts of terrorism, including the 1998 bombings of the U.S. Embassies in Kenya and Tanzania and the September 11, 2001 attacks on the Pentagon and the World Trade Center. He had been on the FBI’s “most wanted” list for more than a decade</a:t>
            </a:r>
            <a:r>
              <a:rPr lang="en-CA" dirty="0" smtClean="0"/>
              <a:t>.</a:t>
            </a:r>
          </a:p>
          <a:p>
            <a:r>
              <a:rPr lang="en-CA" dirty="0"/>
              <a:t>Osama bin Laden was born in Riyadh, Saudi Arabia in 1957 or 1958. </a:t>
            </a:r>
            <a:endParaRPr lang="en-CA" dirty="0" smtClean="0"/>
          </a:p>
          <a:p>
            <a:r>
              <a:rPr lang="en-CA" dirty="0" smtClean="0"/>
              <a:t>He </a:t>
            </a:r>
            <a:r>
              <a:rPr lang="en-CA" dirty="0"/>
              <a:t>was the 17th of 52 children born to Mohammed bin Laden, a Yemeni immigrant who owned the largest construction company in the Saudi </a:t>
            </a:r>
            <a:r>
              <a:rPr lang="en-CA" dirty="0" smtClean="0"/>
              <a:t>kingdom and was a billionaire </a:t>
            </a:r>
          </a:p>
          <a:p>
            <a:r>
              <a:rPr lang="en-CA" dirty="0" smtClean="0"/>
              <a:t>Young </a:t>
            </a:r>
            <a:r>
              <a:rPr lang="en-CA" dirty="0"/>
              <a:t>Osama had a </a:t>
            </a:r>
            <a:r>
              <a:rPr lang="en-CA" dirty="0" smtClean="0"/>
              <a:t>privileged upbringing</a:t>
            </a:r>
            <a:r>
              <a:rPr lang="en-CA" dirty="0"/>
              <a:t>. His siblings were educated in the West and went to work for his father’s company (by then an enormous conglomerate that distributed consumer goods like Volkswagen cars and Snapple beverages across the Middle East), but Osama bin Laden stayed close to home. </a:t>
            </a:r>
            <a:endParaRPr lang="en-CA" dirty="0" smtClean="0"/>
          </a:p>
          <a:p>
            <a:r>
              <a:rPr lang="en-CA" dirty="0" smtClean="0"/>
              <a:t>He </a:t>
            </a:r>
            <a:r>
              <a:rPr lang="en-CA" dirty="0"/>
              <a:t>went to school in </a:t>
            </a:r>
            <a:r>
              <a:rPr lang="en-CA" dirty="0" err="1"/>
              <a:t>Jiddah</a:t>
            </a:r>
            <a:r>
              <a:rPr lang="en-CA" dirty="0"/>
              <a:t>, married young and, like many Saudi men, joined the Islamist Muslim Brotherhood.</a:t>
            </a:r>
          </a:p>
        </p:txBody>
      </p:sp>
    </p:spTree>
    <p:extLst>
      <p:ext uri="{BB962C8B-B14F-4D97-AF65-F5344CB8AC3E}">
        <p14:creationId xmlns:p14="http://schemas.microsoft.com/office/powerpoint/2010/main" val="13160337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280" y="255538"/>
            <a:ext cx="11041380" cy="5632311"/>
          </a:xfrm>
          <a:prstGeom prst="rect">
            <a:avLst/>
          </a:prstGeom>
        </p:spPr>
        <p:txBody>
          <a:bodyPr wrap="square">
            <a:spAutoFit/>
          </a:bodyPr>
          <a:lstStyle/>
          <a:p>
            <a:pPr marL="285750" indent="-285750">
              <a:buFont typeface="Wingdings" panose="05000000000000000000" pitchFamily="2" charset="2"/>
              <a:buChar char="§"/>
            </a:pPr>
            <a:r>
              <a:rPr lang="en-CA" dirty="0"/>
              <a:t>For bin Laden, Islam was more than just a religion: It shaped his political beliefs and influenced every decision he made. </a:t>
            </a:r>
            <a:endParaRPr lang="en-CA" dirty="0" smtClean="0"/>
          </a:p>
          <a:p>
            <a:pPr marL="285750" indent="-285750">
              <a:buFont typeface="Wingdings" panose="05000000000000000000" pitchFamily="2" charset="2"/>
              <a:buChar char="§"/>
            </a:pPr>
            <a:endParaRPr lang="en-CA" dirty="0" smtClean="0"/>
          </a:p>
          <a:p>
            <a:pPr marL="285750" indent="-285750">
              <a:buFont typeface="Wingdings" panose="05000000000000000000" pitchFamily="2" charset="2"/>
              <a:buChar char="§"/>
            </a:pPr>
            <a:r>
              <a:rPr lang="en-CA" dirty="0" smtClean="0"/>
              <a:t>While </a:t>
            </a:r>
            <a:r>
              <a:rPr lang="en-CA" dirty="0"/>
              <a:t>he was at college in the late 1970s, he became a follower of the radical pan-Islamist scholar Abdullah </a:t>
            </a:r>
            <a:r>
              <a:rPr lang="en-CA" dirty="0" err="1"/>
              <a:t>Azzam</a:t>
            </a:r>
            <a:r>
              <a:rPr lang="en-CA" dirty="0"/>
              <a:t>, who believed that all Muslims should rise up in jihad, or holy war, to create a single Islamic state. </a:t>
            </a:r>
            <a:endParaRPr lang="en-CA" dirty="0" smtClean="0"/>
          </a:p>
          <a:p>
            <a:pPr marL="285750" indent="-285750">
              <a:buFont typeface="Wingdings" panose="05000000000000000000" pitchFamily="2" charset="2"/>
              <a:buChar char="§"/>
            </a:pPr>
            <a:endParaRPr lang="en-CA" dirty="0"/>
          </a:p>
          <a:p>
            <a:pPr marL="285750" indent="-285750">
              <a:buFont typeface="Wingdings" panose="05000000000000000000" pitchFamily="2" charset="2"/>
              <a:buChar char="§"/>
            </a:pPr>
            <a:r>
              <a:rPr lang="en-CA" dirty="0" smtClean="0"/>
              <a:t>This </a:t>
            </a:r>
            <a:r>
              <a:rPr lang="en-CA" dirty="0"/>
              <a:t>idea appealed to the young bin Laden, who resented what he saw as a growing Western influence on Middle Eastern life</a:t>
            </a:r>
            <a:r>
              <a:rPr lang="en-CA" dirty="0" smtClean="0"/>
              <a:t>.</a:t>
            </a:r>
          </a:p>
          <a:p>
            <a:pPr marL="285750" indent="-285750">
              <a:buFont typeface="Wingdings" panose="05000000000000000000" pitchFamily="2" charset="2"/>
              <a:buChar char="§"/>
            </a:pPr>
            <a:endParaRPr lang="en-CA" dirty="0"/>
          </a:p>
          <a:p>
            <a:pPr marL="285750" indent="-285750">
              <a:buFont typeface="Wingdings" panose="05000000000000000000" pitchFamily="2" charset="2"/>
              <a:buChar char="§"/>
            </a:pPr>
            <a:r>
              <a:rPr lang="en-CA" dirty="0"/>
              <a:t>In 1979, Soviet troops invaded Afghanistan; soon afterward, </a:t>
            </a:r>
            <a:r>
              <a:rPr lang="en-CA" dirty="0" err="1"/>
              <a:t>Azzam</a:t>
            </a:r>
            <a:r>
              <a:rPr lang="en-CA" dirty="0"/>
              <a:t> and bin Laden traveled to Peshawar, a Pakistani city on the border with Afghanistan, to join the resistance. </a:t>
            </a:r>
            <a:endParaRPr lang="en-CA" dirty="0" smtClean="0"/>
          </a:p>
          <a:p>
            <a:pPr marL="285750" indent="-285750">
              <a:buFont typeface="Wingdings" panose="05000000000000000000" pitchFamily="2" charset="2"/>
              <a:buChar char="§"/>
            </a:pPr>
            <a:endParaRPr lang="en-CA" dirty="0" smtClean="0"/>
          </a:p>
          <a:p>
            <a:pPr marL="285750" indent="-285750">
              <a:buFont typeface="Wingdings" panose="05000000000000000000" pitchFamily="2" charset="2"/>
              <a:buChar char="§"/>
            </a:pPr>
            <a:r>
              <a:rPr lang="en-CA" dirty="0" smtClean="0"/>
              <a:t>They </a:t>
            </a:r>
            <a:r>
              <a:rPr lang="en-CA" dirty="0"/>
              <a:t>did not become fighters themselves, but they used their extensive connections to win financial and moral support for the </a:t>
            </a:r>
            <a:r>
              <a:rPr lang="en-CA" dirty="0" err="1"/>
              <a:t>mujahideen</a:t>
            </a:r>
            <a:r>
              <a:rPr lang="en-CA" dirty="0"/>
              <a:t> (the Afghan rebels). </a:t>
            </a:r>
            <a:endParaRPr lang="en-CA" dirty="0" smtClean="0"/>
          </a:p>
          <a:p>
            <a:pPr marL="285750" indent="-285750">
              <a:buFont typeface="Wingdings" panose="05000000000000000000" pitchFamily="2" charset="2"/>
              <a:buChar char="§"/>
            </a:pPr>
            <a:endParaRPr lang="en-CA" dirty="0" smtClean="0"/>
          </a:p>
          <a:p>
            <a:pPr marL="285750" indent="-285750">
              <a:buFont typeface="Wingdings" panose="05000000000000000000" pitchFamily="2" charset="2"/>
              <a:buChar char="§"/>
            </a:pPr>
            <a:r>
              <a:rPr lang="en-CA" dirty="0" smtClean="0"/>
              <a:t>They </a:t>
            </a:r>
            <a:r>
              <a:rPr lang="en-CA" dirty="0"/>
              <a:t>also encouraged young men to come from all over the Middle East to be a part of the Afghan jihad. Their organization, called the </a:t>
            </a:r>
            <a:r>
              <a:rPr lang="en-CA" dirty="0" err="1"/>
              <a:t>Maktab</a:t>
            </a:r>
            <a:r>
              <a:rPr lang="en-CA" dirty="0"/>
              <a:t> al-</a:t>
            </a:r>
            <a:r>
              <a:rPr lang="en-CA" dirty="0" err="1"/>
              <a:t>Khidamat</a:t>
            </a:r>
            <a:r>
              <a:rPr lang="en-CA" dirty="0"/>
              <a:t> (MAK) served as a global recruitment network–it had offices in places as far away as Brooklyn and Tucson, Arizona–and provided the migrant soldiers, known as “Afghan Arabs,” with training and supplies. Most important, it showed bin Laden and his associates that it was possible to put pan-Islamism into practice.</a:t>
            </a:r>
          </a:p>
        </p:txBody>
      </p:sp>
    </p:spTree>
    <p:extLst>
      <p:ext uri="{BB962C8B-B14F-4D97-AF65-F5344CB8AC3E}">
        <p14:creationId xmlns:p14="http://schemas.microsoft.com/office/powerpoint/2010/main" val="14239669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 y="299502"/>
            <a:ext cx="12100560" cy="5016758"/>
          </a:xfrm>
          <a:prstGeom prst="rect">
            <a:avLst/>
          </a:prstGeom>
        </p:spPr>
        <p:txBody>
          <a:bodyPr wrap="square">
            <a:spAutoFit/>
          </a:bodyPr>
          <a:lstStyle/>
          <a:p>
            <a:pPr marL="285750" indent="-285750">
              <a:buFont typeface="Wingdings" panose="05000000000000000000" pitchFamily="2" charset="2"/>
              <a:buChar char="§"/>
            </a:pPr>
            <a:r>
              <a:rPr lang="en-CA" sz="2000" dirty="0"/>
              <a:t>In 1988, bin Laden created a new group, called </a:t>
            </a:r>
            <a:r>
              <a:rPr lang="en-CA" sz="2000" dirty="0" smtClean="0"/>
              <a:t>al-Qaeda </a:t>
            </a:r>
            <a:r>
              <a:rPr lang="en-CA" sz="2000" dirty="0"/>
              <a:t>(“the base”) that would focus on symbolic acts of terrorism instead of military campaigns. </a:t>
            </a:r>
            <a:endParaRPr lang="en-CA" sz="2000" dirty="0" smtClean="0"/>
          </a:p>
          <a:p>
            <a:pPr marL="285750" indent="-285750">
              <a:buFont typeface="Wingdings" panose="05000000000000000000" pitchFamily="2" charset="2"/>
              <a:buChar char="§"/>
            </a:pPr>
            <a:endParaRPr lang="en-CA" sz="2000" dirty="0"/>
          </a:p>
          <a:p>
            <a:pPr marL="285750" indent="-285750">
              <a:buFont typeface="Wingdings" panose="05000000000000000000" pitchFamily="2" charset="2"/>
              <a:buChar char="§"/>
            </a:pPr>
            <a:r>
              <a:rPr lang="en-CA" sz="2000" dirty="0" smtClean="0"/>
              <a:t>After </a:t>
            </a:r>
            <a:r>
              <a:rPr lang="en-CA" sz="2000" dirty="0"/>
              <a:t>the Soviets withdrew from Afghanistan in 1989, bin Laden returned to Saudi Arabia to step up fundraising for this new and more complicated mission</a:t>
            </a:r>
            <a:r>
              <a:rPr lang="en-CA" sz="2000" dirty="0" smtClean="0"/>
              <a:t>.</a:t>
            </a:r>
          </a:p>
          <a:p>
            <a:pPr marL="285750" indent="-285750">
              <a:buFont typeface="Wingdings" panose="05000000000000000000" pitchFamily="2" charset="2"/>
              <a:buChar char="§"/>
            </a:pPr>
            <a:endParaRPr lang="en-CA" sz="2000" dirty="0"/>
          </a:p>
          <a:p>
            <a:pPr marL="285750" indent="-285750">
              <a:buFont typeface="Wingdings" panose="05000000000000000000" pitchFamily="2" charset="2"/>
              <a:buChar char="§"/>
            </a:pPr>
            <a:r>
              <a:rPr lang="en-CA" sz="2000" dirty="0" smtClean="0"/>
              <a:t> But, the </a:t>
            </a:r>
            <a:r>
              <a:rPr lang="en-CA" sz="2000" dirty="0"/>
              <a:t>pro-Western Saudi royal family feared that bin Laden’s fiery pan-Islamist rhetoric might cause trouble in the kingdom, and so they tried to keep him as quiet as they could. </a:t>
            </a:r>
            <a:endParaRPr lang="en-CA" sz="2000" dirty="0" smtClean="0"/>
          </a:p>
          <a:p>
            <a:pPr marL="285750" indent="-285750">
              <a:buFont typeface="Wingdings" panose="05000000000000000000" pitchFamily="2" charset="2"/>
              <a:buChar char="§"/>
            </a:pPr>
            <a:endParaRPr lang="en-CA" sz="2000" dirty="0"/>
          </a:p>
          <a:p>
            <a:pPr marL="285750" indent="-285750">
              <a:buFont typeface="Wingdings" panose="05000000000000000000" pitchFamily="2" charset="2"/>
              <a:buChar char="§"/>
            </a:pPr>
            <a:r>
              <a:rPr lang="en-CA" sz="2000" dirty="0" smtClean="0"/>
              <a:t>They </a:t>
            </a:r>
            <a:r>
              <a:rPr lang="en-CA" sz="2000" dirty="0"/>
              <a:t>took away his passport and spurned his offer to send “Afghan Arabs” to guard the border after Iraq invaded Kuwait in 1990. </a:t>
            </a:r>
            <a:endParaRPr lang="en-CA" sz="2000" dirty="0" smtClean="0"/>
          </a:p>
          <a:p>
            <a:pPr marL="285750" indent="-285750">
              <a:buFont typeface="Wingdings" panose="05000000000000000000" pitchFamily="2" charset="2"/>
              <a:buChar char="§"/>
            </a:pPr>
            <a:endParaRPr lang="en-CA" sz="2000" dirty="0"/>
          </a:p>
          <a:p>
            <a:pPr marL="285750" indent="-285750">
              <a:buFont typeface="Wingdings" panose="05000000000000000000" pitchFamily="2" charset="2"/>
              <a:buChar char="§"/>
            </a:pPr>
            <a:r>
              <a:rPr lang="en-CA" sz="2000" dirty="0" smtClean="0"/>
              <a:t>Then</a:t>
            </a:r>
            <a:r>
              <a:rPr lang="en-CA" sz="2000" dirty="0"/>
              <a:t>, adding insult to injury, </a:t>
            </a:r>
            <a:r>
              <a:rPr lang="en-CA" sz="2000" dirty="0" smtClean="0"/>
              <a:t>Saudi Arabia </a:t>
            </a:r>
            <a:r>
              <a:rPr lang="en-CA" sz="2000" dirty="0"/>
              <a:t>sought help from the “infidel” U.S. instead. </a:t>
            </a:r>
            <a:endParaRPr lang="en-CA" sz="2000" dirty="0" smtClean="0"/>
          </a:p>
          <a:p>
            <a:pPr marL="285750" indent="-285750">
              <a:buFont typeface="Wingdings" panose="05000000000000000000" pitchFamily="2" charset="2"/>
              <a:buChar char="§"/>
            </a:pPr>
            <a:endParaRPr lang="en-CA" sz="2000" dirty="0"/>
          </a:p>
          <a:p>
            <a:pPr marL="285750" indent="-285750">
              <a:buFont typeface="Wingdings" panose="05000000000000000000" pitchFamily="2" charset="2"/>
              <a:buChar char="§"/>
            </a:pPr>
            <a:r>
              <a:rPr lang="en-CA" sz="2000" dirty="0" smtClean="0"/>
              <a:t>Furious </a:t>
            </a:r>
            <a:r>
              <a:rPr lang="en-CA" sz="2000" dirty="0"/>
              <a:t>about being snubbed, bin Laden vowed that it was al-Qaida, and not the Americans, who would one day prove to be “master of this world.”</a:t>
            </a:r>
          </a:p>
        </p:txBody>
      </p:sp>
    </p:spTree>
    <p:extLst>
      <p:ext uri="{BB962C8B-B14F-4D97-AF65-F5344CB8AC3E}">
        <p14:creationId xmlns:p14="http://schemas.microsoft.com/office/powerpoint/2010/main" val="1176833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477" y="550380"/>
            <a:ext cx="8757138" cy="5355312"/>
          </a:xfrm>
          <a:prstGeom prst="rect">
            <a:avLst/>
          </a:prstGeom>
        </p:spPr>
        <p:txBody>
          <a:bodyPr wrap="square">
            <a:spAutoFit/>
          </a:bodyPr>
          <a:lstStyle/>
          <a:p>
            <a:r>
              <a:rPr lang="de-DE" dirty="0"/>
              <a:t>8:13 am </a:t>
            </a:r>
            <a:r>
              <a:rPr lang="de-DE" dirty="0" smtClean="0"/>
              <a:t>_____AA# 11 hijacked___________________________</a:t>
            </a:r>
            <a:endParaRPr lang="de-DE" dirty="0"/>
          </a:p>
          <a:p>
            <a:endParaRPr lang="de-DE" dirty="0"/>
          </a:p>
          <a:p>
            <a:r>
              <a:rPr lang="de-DE" dirty="0"/>
              <a:t>8:43 am </a:t>
            </a:r>
            <a:r>
              <a:rPr lang="de-DE" dirty="0" smtClean="0"/>
              <a:t>____UA #175 hijacked_________________________</a:t>
            </a:r>
            <a:endParaRPr lang="de-DE" dirty="0"/>
          </a:p>
          <a:p>
            <a:endParaRPr lang="de-DE" dirty="0"/>
          </a:p>
          <a:p>
            <a:r>
              <a:rPr lang="de-DE" dirty="0"/>
              <a:t>8:46 am </a:t>
            </a:r>
            <a:r>
              <a:rPr lang="de-DE" dirty="0" smtClean="0"/>
              <a:t>____AA #11 crashes north tower_______________________</a:t>
            </a:r>
            <a:endParaRPr lang="de-DE" dirty="0"/>
          </a:p>
          <a:p>
            <a:endParaRPr lang="de-DE" dirty="0"/>
          </a:p>
          <a:p>
            <a:r>
              <a:rPr lang="de-DE" dirty="0"/>
              <a:t>8:51 am </a:t>
            </a:r>
            <a:r>
              <a:rPr lang="de-DE" dirty="0" smtClean="0"/>
              <a:t>____AA #77 hijacked____________________________</a:t>
            </a:r>
            <a:endParaRPr lang="de-DE" dirty="0"/>
          </a:p>
          <a:p>
            <a:endParaRPr lang="de-DE" dirty="0"/>
          </a:p>
          <a:p>
            <a:r>
              <a:rPr lang="de-DE" dirty="0"/>
              <a:t>9:03 am </a:t>
            </a:r>
            <a:r>
              <a:rPr lang="de-DE" dirty="0" smtClean="0"/>
              <a:t>____UA #175 crashes into south tower____________________</a:t>
            </a:r>
            <a:endParaRPr lang="de-DE" dirty="0"/>
          </a:p>
          <a:p>
            <a:endParaRPr lang="de-DE" dirty="0"/>
          </a:p>
          <a:p>
            <a:r>
              <a:rPr lang="de-DE" dirty="0"/>
              <a:t>9:28 am </a:t>
            </a:r>
            <a:r>
              <a:rPr lang="de-DE" dirty="0" smtClean="0"/>
              <a:t>__UA #93 hijacked____________________________</a:t>
            </a:r>
            <a:endParaRPr lang="de-DE" dirty="0"/>
          </a:p>
          <a:p>
            <a:endParaRPr lang="de-DE" dirty="0"/>
          </a:p>
          <a:p>
            <a:r>
              <a:rPr lang="de-DE" dirty="0"/>
              <a:t>9:37 am </a:t>
            </a:r>
            <a:r>
              <a:rPr lang="de-DE" dirty="0" smtClean="0"/>
              <a:t>_____AA #77  crashes into the Pentagon________________</a:t>
            </a:r>
            <a:endParaRPr lang="de-DE" dirty="0"/>
          </a:p>
          <a:p>
            <a:endParaRPr lang="de-DE" dirty="0"/>
          </a:p>
          <a:p>
            <a:r>
              <a:rPr lang="de-DE" dirty="0"/>
              <a:t>9:59 am </a:t>
            </a:r>
            <a:r>
              <a:rPr lang="de-DE" dirty="0" smtClean="0"/>
              <a:t>____WTC south collapses____________________________</a:t>
            </a:r>
            <a:endParaRPr lang="de-DE" dirty="0"/>
          </a:p>
          <a:p>
            <a:endParaRPr lang="de-DE" dirty="0"/>
          </a:p>
          <a:p>
            <a:r>
              <a:rPr lang="de-DE" dirty="0"/>
              <a:t>10:03 am </a:t>
            </a:r>
            <a:r>
              <a:rPr lang="de-DE" dirty="0" smtClean="0"/>
              <a:t>___UA #93 Crashes in Shanksville PA_______________________</a:t>
            </a:r>
            <a:endParaRPr lang="de-DE" dirty="0"/>
          </a:p>
          <a:p>
            <a:endParaRPr lang="de-DE" dirty="0"/>
          </a:p>
          <a:p>
            <a:r>
              <a:rPr lang="de-DE" dirty="0"/>
              <a:t>10:28 am</a:t>
            </a:r>
            <a:r>
              <a:rPr lang="de-DE" dirty="0" smtClean="0"/>
              <a:t>_____WTC North tower collapses___________________</a:t>
            </a:r>
            <a:endParaRPr lang="de-DE" dirty="0"/>
          </a:p>
        </p:txBody>
      </p:sp>
    </p:spTree>
    <p:extLst>
      <p:ext uri="{BB962C8B-B14F-4D97-AF65-F5344CB8AC3E}">
        <p14:creationId xmlns:p14="http://schemas.microsoft.com/office/powerpoint/2010/main" val="39468352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60" y="325964"/>
            <a:ext cx="11559540" cy="6494085"/>
          </a:xfrm>
          <a:prstGeom prst="rect">
            <a:avLst/>
          </a:prstGeom>
        </p:spPr>
        <p:txBody>
          <a:bodyPr wrap="square">
            <a:spAutoFit/>
          </a:bodyPr>
          <a:lstStyle/>
          <a:p>
            <a:r>
              <a:rPr lang="en-CA" dirty="0" smtClean="0"/>
              <a:t>* bin Laden was forced out of Saudi </a:t>
            </a:r>
            <a:r>
              <a:rPr lang="en-CA" dirty="0"/>
              <a:t>Arabia </a:t>
            </a:r>
            <a:r>
              <a:rPr lang="en-CA" dirty="0" smtClean="0"/>
              <a:t>and went to Sudan</a:t>
            </a:r>
            <a:r>
              <a:rPr lang="en-CA" dirty="0"/>
              <a:t>. </a:t>
            </a:r>
            <a:endParaRPr lang="en-CA" dirty="0" smtClean="0"/>
          </a:p>
          <a:p>
            <a:endParaRPr lang="en-CA" dirty="0"/>
          </a:p>
          <a:p>
            <a:pPr marL="285750" indent="-285750">
              <a:buFont typeface="Wingdings" panose="05000000000000000000" pitchFamily="2" charset="2"/>
              <a:buChar char="§"/>
            </a:pPr>
            <a:r>
              <a:rPr lang="en-CA" sz="2000" dirty="0" smtClean="0"/>
              <a:t>After </a:t>
            </a:r>
            <a:r>
              <a:rPr lang="en-CA" sz="2000" dirty="0"/>
              <a:t>one more year of preparation, </a:t>
            </a:r>
            <a:r>
              <a:rPr lang="en-CA" sz="2000" dirty="0" smtClean="0"/>
              <a:t>al-Qaeda </a:t>
            </a:r>
            <a:r>
              <a:rPr lang="en-CA" sz="2000" dirty="0"/>
              <a:t>struck for the first time: A bomb exploded in a hotel in Aden, Yemen, that had housed American troops on their way to a peacekeeping mission in Somalia. (No Americans died in the blast, but two Austrian tourists did</a:t>
            </a:r>
            <a:r>
              <a:rPr lang="en-CA" sz="2000" dirty="0" smtClean="0"/>
              <a:t>.)  They </a:t>
            </a:r>
            <a:r>
              <a:rPr lang="en-CA" sz="2000" dirty="0"/>
              <a:t>trained and armed the Somali rebels who killed 18 American servicemen in Mogadishu in 1993. They were also linked to the 1993 bombing of New York’s </a:t>
            </a:r>
            <a:r>
              <a:rPr lang="en-CA" sz="2000" dirty="0" smtClean="0"/>
              <a:t>World Trade Center; the </a:t>
            </a:r>
            <a:r>
              <a:rPr lang="en-CA" sz="2000" dirty="0"/>
              <a:t>attempted assassination of Egyptian president Hosni </a:t>
            </a:r>
            <a:r>
              <a:rPr lang="en-CA" sz="2000" dirty="0" err="1"/>
              <a:t>Mubarek</a:t>
            </a:r>
            <a:r>
              <a:rPr lang="en-CA" sz="2000" dirty="0"/>
              <a:t> in 1995; the bombing of a U.S. National Guard training center in Riyadh that same year; and the truck bomb that destroyed the </a:t>
            </a:r>
            <a:r>
              <a:rPr lang="en-CA" sz="2000" dirty="0" err="1"/>
              <a:t>Khobar</a:t>
            </a:r>
            <a:r>
              <a:rPr lang="en-CA" sz="2000" dirty="0"/>
              <a:t> Towers, an American military residence in </a:t>
            </a:r>
            <a:r>
              <a:rPr lang="en-CA" sz="2000" dirty="0" err="1"/>
              <a:t>Dharan</a:t>
            </a:r>
            <a:r>
              <a:rPr lang="en-CA" sz="2000" dirty="0"/>
              <a:t>, in 1996</a:t>
            </a:r>
            <a:r>
              <a:rPr lang="en-CA" sz="2000" dirty="0" smtClean="0"/>
              <a:t>.</a:t>
            </a:r>
          </a:p>
          <a:p>
            <a:pPr marL="285750" indent="-285750">
              <a:buFont typeface="Wingdings" panose="05000000000000000000" pitchFamily="2" charset="2"/>
              <a:buChar char="§"/>
            </a:pPr>
            <a:endParaRPr lang="en-CA" sz="2000" dirty="0"/>
          </a:p>
          <a:p>
            <a:pPr marL="285750" indent="-285750">
              <a:buFont typeface="Wingdings" panose="05000000000000000000" pitchFamily="2" charset="2"/>
              <a:buChar char="§"/>
            </a:pPr>
            <a:r>
              <a:rPr lang="en-CA" sz="2000" dirty="0"/>
              <a:t>In an attempt to protect himself from arrest and win even more recruits to al-Qaida’s deadly cause, bin Laden moved from Sudan to Afghanistan in 1996. </a:t>
            </a:r>
            <a:endParaRPr lang="en-CA" sz="2000" dirty="0" smtClean="0"/>
          </a:p>
          <a:p>
            <a:pPr marL="285750" indent="-285750">
              <a:buFont typeface="Wingdings" panose="05000000000000000000" pitchFamily="2" charset="2"/>
              <a:buChar char="§"/>
            </a:pPr>
            <a:endParaRPr lang="en-CA" sz="2000" dirty="0"/>
          </a:p>
          <a:p>
            <a:pPr marL="285750" indent="-285750">
              <a:buFont typeface="Wingdings" panose="05000000000000000000" pitchFamily="2" charset="2"/>
              <a:buChar char="§"/>
            </a:pPr>
            <a:r>
              <a:rPr lang="en-CA" sz="2000" dirty="0" smtClean="0"/>
              <a:t>Meanwhile</a:t>
            </a:r>
            <a:r>
              <a:rPr lang="en-CA" sz="2000" dirty="0"/>
              <a:t>, the scale of al-Qaida’s attacks continued to increase. On August 7, 1998, bombs exploded simultaneously at the U.S. Embassies in Nairobi, Kenya, where 213 people were killed and 4,500 were injured, and Dar-</a:t>
            </a:r>
            <a:r>
              <a:rPr lang="en-CA" sz="2000" dirty="0" err="1"/>
              <a:t>es</a:t>
            </a:r>
            <a:r>
              <a:rPr lang="en-CA" sz="2000" dirty="0"/>
              <a:t>-Salaam, Tanzania, where 11 people were killed and 85 were injured. Al-Qaida took credit for the bombings. </a:t>
            </a:r>
            <a:endParaRPr lang="en-CA" sz="2000" dirty="0" smtClean="0"/>
          </a:p>
          <a:p>
            <a:pPr marL="285750" indent="-285750">
              <a:buFont typeface="Wingdings" panose="05000000000000000000" pitchFamily="2" charset="2"/>
              <a:buChar char="§"/>
            </a:pPr>
            <a:endParaRPr lang="en-CA" sz="2000" dirty="0"/>
          </a:p>
          <a:p>
            <a:pPr marL="285750" indent="-285750">
              <a:buFont typeface="Wingdings" panose="05000000000000000000" pitchFamily="2" charset="2"/>
              <a:buChar char="§"/>
            </a:pPr>
            <a:r>
              <a:rPr lang="en-CA" sz="2000" dirty="0" smtClean="0"/>
              <a:t>Then</a:t>
            </a:r>
            <a:r>
              <a:rPr lang="en-CA" sz="2000" dirty="0"/>
              <a:t>, on October 12, 2000, a small boat loaded with explosives plowed into the hull of the U.S.S. Cole, an American naval destroyer docked off the coast of Yemen. 17 sailors were killed and 38 were injured. Bin Laden took credit for that incident as well.</a:t>
            </a:r>
          </a:p>
        </p:txBody>
      </p:sp>
    </p:spTree>
    <p:extLst>
      <p:ext uri="{BB962C8B-B14F-4D97-AF65-F5344CB8AC3E}">
        <p14:creationId xmlns:p14="http://schemas.microsoft.com/office/powerpoint/2010/main" val="21359259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380" y="783580"/>
            <a:ext cx="11506200" cy="5909310"/>
          </a:xfrm>
          <a:prstGeom prst="rect">
            <a:avLst/>
          </a:prstGeom>
        </p:spPr>
        <p:txBody>
          <a:bodyPr wrap="square">
            <a:spAutoFit/>
          </a:bodyPr>
          <a:lstStyle/>
          <a:p>
            <a:pPr marL="285750" indent="-285750">
              <a:buFont typeface="Wingdings" panose="05000000000000000000" pitchFamily="2" charset="2"/>
              <a:buChar char="§"/>
            </a:pPr>
            <a:r>
              <a:rPr lang="en-CA" dirty="0"/>
              <a:t>A federal grand jury in the United States indicted bin Laden on charges related to the embassy bombings, but with no defendant there could be no trial. </a:t>
            </a:r>
            <a:endParaRPr lang="en-CA" dirty="0" smtClean="0"/>
          </a:p>
          <a:p>
            <a:pPr marL="285750" indent="-285750">
              <a:buFont typeface="Wingdings" panose="05000000000000000000" pitchFamily="2" charset="2"/>
              <a:buChar char="§"/>
            </a:pPr>
            <a:endParaRPr lang="en-CA" dirty="0"/>
          </a:p>
          <a:p>
            <a:pPr marL="285750" indent="-285750">
              <a:buFont typeface="Wingdings" panose="05000000000000000000" pitchFamily="2" charset="2"/>
              <a:buChar char="§"/>
            </a:pPr>
            <a:r>
              <a:rPr lang="en-CA" dirty="0" smtClean="0"/>
              <a:t>Meanwhile</a:t>
            </a:r>
            <a:r>
              <a:rPr lang="en-CA" dirty="0"/>
              <a:t>, al-Qaida operatives were busy planning the biggest attack of all: the September 11, 2001 attacks on the World Trade Center and the </a:t>
            </a:r>
            <a:r>
              <a:rPr lang="en-CA" dirty="0" smtClean="0"/>
              <a:t>Pentagon</a:t>
            </a:r>
          </a:p>
          <a:p>
            <a:pPr marL="285750" indent="-285750">
              <a:buFont typeface="Wingdings" panose="05000000000000000000" pitchFamily="2" charset="2"/>
              <a:buChar char="§"/>
            </a:pPr>
            <a:endParaRPr lang="en-CA" dirty="0"/>
          </a:p>
          <a:p>
            <a:pPr marL="285750" indent="-285750">
              <a:buFont typeface="Wingdings" panose="05000000000000000000" pitchFamily="2" charset="2"/>
              <a:buChar char="§"/>
            </a:pPr>
            <a:r>
              <a:rPr lang="en-CA" dirty="0"/>
              <a:t>Even in the frenzy of the post-September 11 “global war on terror,” bin Laden eluded capture. </a:t>
            </a:r>
            <a:endParaRPr lang="en-CA" dirty="0" smtClean="0"/>
          </a:p>
          <a:p>
            <a:pPr marL="285750" indent="-285750">
              <a:buFont typeface="Wingdings" panose="05000000000000000000" pitchFamily="2" charset="2"/>
              <a:buChar char="§"/>
            </a:pPr>
            <a:endParaRPr lang="en-CA" dirty="0"/>
          </a:p>
          <a:p>
            <a:pPr marL="285750" indent="-285750">
              <a:buFont typeface="Wingdings" panose="05000000000000000000" pitchFamily="2" charset="2"/>
              <a:buChar char="§"/>
            </a:pPr>
            <a:r>
              <a:rPr lang="en-CA" dirty="0" smtClean="0"/>
              <a:t>For </a:t>
            </a:r>
            <a:r>
              <a:rPr lang="en-CA" dirty="0"/>
              <a:t>almost ten years, he remained in hiding, issuing fatwas and taunts over radio and television, recruiting enthusiastic young </a:t>
            </a:r>
            <a:r>
              <a:rPr lang="en-CA" dirty="0" err="1"/>
              <a:t>jihadis</a:t>
            </a:r>
            <a:r>
              <a:rPr lang="en-CA" dirty="0"/>
              <a:t> to his cause and plotting new attacks. </a:t>
            </a:r>
            <a:endParaRPr lang="en-CA" dirty="0" smtClean="0"/>
          </a:p>
          <a:p>
            <a:pPr marL="285750" indent="-285750">
              <a:buFont typeface="Wingdings" panose="05000000000000000000" pitchFamily="2" charset="2"/>
              <a:buChar char="§"/>
            </a:pPr>
            <a:endParaRPr lang="en-CA" dirty="0"/>
          </a:p>
          <a:p>
            <a:pPr marL="285750" indent="-285750">
              <a:buFont typeface="Wingdings" panose="05000000000000000000" pitchFamily="2" charset="2"/>
              <a:buChar char="§"/>
            </a:pPr>
            <a:r>
              <a:rPr lang="en-CA" dirty="0" smtClean="0"/>
              <a:t>Meanwhile</a:t>
            </a:r>
            <a:r>
              <a:rPr lang="en-CA" dirty="0"/>
              <a:t>, the CIA and other intelligence officials searched in vain for his hiding place</a:t>
            </a:r>
            <a:r>
              <a:rPr lang="en-CA" dirty="0" smtClean="0"/>
              <a:t>.</a:t>
            </a:r>
          </a:p>
          <a:p>
            <a:pPr marL="285750" indent="-285750">
              <a:buFont typeface="Wingdings" panose="05000000000000000000" pitchFamily="2" charset="2"/>
              <a:buChar char="§"/>
            </a:pPr>
            <a:endParaRPr lang="en-CA" dirty="0"/>
          </a:p>
          <a:p>
            <a:pPr marL="285750" indent="-285750">
              <a:buFont typeface="Wingdings" panose="05000000000000000000" pitchFamily="2" charset="2"/>
              <a:buChar char="§"/>
            </a:pPr>
            <a:r>
              <a:rPr lang="en-CA" dirty="0"/>
              <a:t>Finally, in August 2010, they traced bin Laden to a compound in Abbottabad, Pakistan, about 35 miles from Islamabad. For months, CIA agents watched the house while drones photographed it from the </a:t>
            </a:r>
            <a:r>
              <a:rPr lang="en-CA" dirty="0" smtClean="0"/>
              <a:t>sky</a:t>
            </a:r>
          </a:p>
          <a:p>
            <a:pPr marL="285750" indent="-285750">
              <a:buFont typeface="Wingdings" panose="05000000000000000000" pitchFamily="2" charset="2"/>
              <a:buChar char="§"/>
            </a:pPr>
            <a:endParaRPr lang="en-CA" dirty="0"/>
          </a:p>
          <a:p>
            <a:pPr marL="285750" indent="-285750">
              <a:buFont typeface="Wingdings" panose="05000000000000000000" pitchFamily="2" charset="2"/>
              <a:buChar char="§"/>
            </a:pPr>
            <a:r>
              <a:rPr lang="en-CA" dirty="0" smtClean="0"/>
              <a:t>May 2 (May 1 in the US </a:t>
            </a:r>
            <a:r>
              <a:rPr lang="en-CA" dirty="0"/>
              <a:t>and Canada) </a:t>
            </a:r>
            <a:r>
              <a:rPr lang="en-CA" dirty="0" smtClean="0"/>
              <a:t>they </a:t>
            </a:r>
            <a:r>
              <a:rPr lang="en-CA" dirty="0"/>
              <a:t>found the al-Qaida leader in an upstairs bedroom with a pistol and an assault rifle nearby and shot him in the head and chest, killing him </a:t>
            </a:r>
            <a:r>
              <a:rPr lang="en-CA" dirty="0" smtClean="0"/>
              <a:t>instantly</a:t>
            </a:r>
          </a:p>
          <a:p>
            <a:pPr marL="285750" indent="-285750">
              <a:buFont typeface="Wingdings" panose="05000000000000000000" pitchFamily="2" charset="2"/>
              <a:buChar char="§"/>
            </a:pPr>
            <a:endParaRPr lang="en-CA" dirty="0"/>
          </a:p>
          <a:p>
            <a:pPr marL="285750" indent="-285750">
              <a:buFont typeface="Wingdings" panose="05000000000000000000" pitchFamily="2" charset="2"/>
              <a:buChar char="§"/>
            </a:pPr>
            <a:r>
              <a:rPr lang="en-CA" dirty="0"/>
              <a:t>Bin Laden’s body was evacuated from the Abbottabad compound by helicopter and flown to an American aircraft carrier in the Indian Ocean. The corpse was buried at sea.</a:t>
            </a:r>
          </a:p>
        </p:txBody>
      </p:sp>
    </p:spTree>
    <p:extLst>
      <p:ext uri="{BB962C8B-B14F-4D97-AF65-F5344CB8AC3E}">
        <p14:creationId xmlns:p14="http://schemas.microsoft.com/office/powerpoint/2010/main" val="29173861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0563" t="4795" r="21717" b="20673"/>
          <a:stretch/>
        </p:blipFill>
        <p:spPr>
          <a:xfrm>
            <a:off x="2094271" y="580102"/>
            <a:ext cx="6872748" cy="565354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3605596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Mohammed Atta</a:t>
            </a:r>
            <a:endParaRPr lang="en-CA" dirty="0"/>
          </a:p>
        </p:txBody>
      </p:sp>
      <p:sp>
        <p:nvSpPr>
          <p:cNvPr id="3" name="Content Placeholder 2"/>
          <p:cNvSpPr>
            <a:spLocks noGrp="1"/>
          </p:cNvSpPr>
          <p:nvPr>
            <p:ph idx="1"/>
          </p:nvPr>
        </p:nvSpPr>
        <p:spPr>
          <a:xfrm>
            <a:off x="186266" y="1580050"/>
            <a:ext cx="11700933" cy="4058751"/>
          </a:xfrm>
        </p:spPr>
        <p:txBody>
          <a:bodyPr>
            <a:noAutofit/>
          </a:bodyPr>
          <a:lstStyle/>
          <a:p>
            <a:r>
              <a:rPr lang="en-CA" dirty="0">
                <a:effectLst/>
              </a:rPr>
              <a:t>an Egyptian </a:t>
            </a:r>
            <a:r>
              <a:rPr lang="en-CA" dirty="0" smtClean="0">
                <a:effectLst/>
              </a:rPr>
              <a:t>hijacker </a:t>
            </a:r>
            <a:r>
              <a:rPr lang="en-CA" dirty="0">
                <a:effectLst/>
              </a:rPr>
              <a:t>and one of the ringleaders of </a:t>
            </a:r>
            <a:r>
              <a:rPr lang="en-CA" dirty="0" smtClean="0">
                <a:effectLst/>
              </a:rPr>
              <a:t>911</a:t>
            </a:r>
          </a:p>
          <a:p>
            <a:r>
              <a:rPr lang="en-CA" dirty="0" smtClean="0">
                <a:effectLst/>
              </a:rPr>
              <a:t>served </a:t>
            </a:r>
            <a:r>
              <a:rPr lang="en-CA" dirty="0">
                <a:effectLst/>
              </a:rPr>
              <a:t>as the hijacker-pilot of </a:t>
            </a:r>
            <a:r>
              <a:rPr lang="en-CA" dirty="0" smtClean="0">
                <a:effectLst/>
              </a:rPr>
              <a:t>AA flight 11, </a:t>
            </a:r>
            <a:r>
              <a:rPr lang="en-CA" dirty="0">
                <a:effectLst/>
              </a:rPr>
              <a:t>crashing the </a:t>
            </a:r>
            <a:r>
              <a:rPr lang="en-CA" dirty="0" smtClean="0">
                <a:effectLst/>
              </a:rPr>
              <a:t>plane into </a:t>
            </a:r>
            <a:r>
              <a:rPr lang="en-CA" dirty="0">
                <a:effectLst/>
              </a:rPr>
              <a:t>the North Tower of the </a:t>
            </a:r>
            <a:r>
              <a:rPr lang="en-CA" dirty="0" smtClean="0">
                <a:effectLst/>
              </a:rPr>
              <a:t>WTC </a:t>
            </a:r>
          </a:p>
          <a:p>
            <a:r>
              <a:rPr lang="en-CA" dirty="0" smtClean="0">
                <a:effectLst/>
              </a:rPr>
              <a:t>At </a:t>
            </a:r>
            <a:r>
              <a:rPr lang="en-CA" dirty="0">
                <a:effectLst/>
              </a:rPr>
              <a:t>33 years of age, he was the oldest hijacker who had participated in the attacks</a:t>
            </a:r>
            <a:endParaRPr lang="en-CA" i="1" dirty="0" smtClean="0">
              <a:effectLst/>
            </a:endParaRPr>
          </a:p>
          <a:p>
            <a:r>
              <a:rPr lang="en-CA" i="1" dirty="0" smtClean="0">
                <a:effectLst/>
              </a:rPr>
              <a:t>The </a:t>
            </a:r>
            <a:r>
              <a:rPr lang="en-CA" i="1" dirty="0">
                <a:effectLst/>
              </a:rPr>
              <a:t>9/11 Commission Report</a:t>
            </a:r>
            <a:r>
              <a:rPr lang="en-CA" dirty="0">
                <a:effectLst/>
              </a:rPr>
              <a:t> </a:t>
            </a:r>
            <a:r>
              <a:rPr lang="en-CA" dirty="0" smtClean="0">
                <a:effectLst/>
              </a:rPr>
              <a:t>says  that </a:t>
            </a:r>
            <a:r>
              <a:rPr lang="en-CA" dirty="0">
                <a:effectLst/>
              </a:rPr>
              <a:t>Mohamed Atta </a:t>
            </a:r>
            <a:r>
              <a:rPr lang="en-CA" dirty="0" smtClean="0">
                <a:effectLst/>
              </a:rPr>
              <a:t>(along </a:t>
            </a:r>
            <a:r>
              <a:rPr lang="en-CA" dirty="0">
                <a:effectLst/>
              </a:rPr>
              <a:t>with </a:t>
            </a:r>
            <a:r>
              <a:rPr lang="en-CA" dirty="0">
                <a:solidFill>
                  <a:schemeClr val="tx1"/>
                </a:solidFill>
                <a:effectLst/>
                <a:hlinkClick r:id="rId2" tooltip="Marwan al-Shehhi"/>
              </a:rPr>
              <a:t>Marwan al-</a:t>
            </a:r>
            <a:r>
              <a:rPr lang="en-CA" dirty="0" err="1">
                <a:solidFill>
                  <a:schemeClr val="tx1"/>
                </a:solidFill>
                <a:effectLst/>
                <a:hlinkClick r:id="rId2" tooltip="Marwan al-Shehhi"/>
              </a:rPr>
              <a:t>Shehhi</a:t>
            </a:r>
            <a:r>
              <a:rPr lang="en-CA" dirty="0">
                <a:effectLst/>
              </a:rPr>
              <a:t>, </a:t>
            </a:r>
            <a:r>
              <a:rPr lang="en-CA" dirty="0" err="1">
                <a:effectLst/>
                <a:hlinkClick r:id="rId3" tooltip="Ramzi Binalshibh"/>
              </a:rPr>
              <a:t>Ramzi</a:t>
            </a:r>
            <a:r>
              <a:rPr lang="en-CA" dirty="0">
                <a:effectLst/>
                <a:hlinkClick r:id="rId3" tooltip="Ramzi Binalshibh"/>
              </a:rPr>
              <a:t> </a:t>
            </a:r>
            <a:r>
              <a:rPr lang="en-CA" dirty="0" err="1">
                <a:effectLst/>
                <a:hlinkClick r:id="rId3" tooltip="Ramzi Binalshibh"/>
              </a:rPr>
              <a:t>Binalshibh</a:t>
            </a:r>
            <a:r>
              <a:rPr lang="en-CA" dirty="0">
                <a:effectLst/>
              </a:rPr>
              <a:t>, and </a:t>
            </a:r>
            <a:r>
              <a:rPr lang="en-CA" dirty="0" err="1">
                <a:effectLst/>
                <a:hlinkClick r:id="rId4" tooltip="Ziad Jarrah"/>
              </a:rPr>
              <a:t>Ziad</a:t>
            </a:r>
            <a:r>
              <a:rPr lang="en-CA" dirty="0">
                <a:effectLst/>
                <a:hlinkClick r:id="rId4" tooltip="Ziad Jarrah"/>
              </a:rPr>
              <a:t> Jarrah</a:t>
            </a:r>
            <a:r>
              <a:rPr lang="en-CA" dirty="0">
                <a:effectLst/>
              </a:rPr>
              <a:t> who all became what is known as the </a:t>
            </a:r>
            <a:r>
              <a:rPr lang="en-CA" dirty="0" smtClean="0">
                <a:effectLst/>
              </a:rPr>
              <a:t>Hamburg Cell)  </a:t>
            </a:r>
            <a:r>
              <a:rPr lang="en-CA" dirty="0">
                <a:effectLst/>
              </a:rPr>
              <a:t>flew to Pakistan in November 1999 where they met Osama </a:t>
            </a:r>
            <a:r>
              <a:rPr lang="en-CA" dirty="0" smtClean="0">
                <a:effectLst/>
              </a:rPr>
              <a:t>bin </a:t>
            </a:r>
            <a:r>
              <a:rPr lang="en-CA" dirty="0">
                <a:effectLst/>
              </a:rPr>
              <a:t>Laden in </a:t>
            </a:r>
            <a:r>
              <a:rPr lang="en-CA" dirty="0" smtClean="0">
                <a:effectLst/>
              </a:rPr>
              <a:t>Kandahar. </a:t>
            </a:r>
          </a:p>
          <a:p>
            <a:r>
              <a:rPr lang="en-CA" dirty="0" smtClean="0">
                <a:effectLst/>
              </a:rPr>
              <a:t>bin </a:t>
            </a:r>
            <a:r>
              <a:rPr lang="en-CA" dirty="0">
                <a:effectLst/>
              </a:rPr>
              <a:t>Laden asked them to pledge loyalty and commit to suicide missions, which Atta and the other three Hamburg men all accepted. </a:t>
            </a:r>
            <a:endParaRPr lang="en-CA" dirty="0" smtClean="0">
              <a:effectLst/>
            </a:endParaRPr>
          </a:p>
          <a:p>
            <a:r>
              <a:rPr lang="en-CA" dirty="0" smtClean="0">
                <a:effectLst/>
              </a:rPr>
              <a:t>bin </a:t>
            </a:r>
            <a:r>
              <a:rPr lang="en-CA" dirty="0">
                <a:effectLst/>
              </a:rPr>
              <a:t>Laden sent them to Karachi to see </a:t>
            </a:r>
            <a:r>
              <a:rPr lang="en-CA" dirty="0">
                <a:effectLst/>
                <a:hlinkClick r:id="rId5" tooltip="Khalid Sheikh Mohammed"/>
              </a:rPr>
              <a:t>Khalid Sheikh </a:t>
            </a:r>
            <a:r>
              <a:rPr lang="en-CA" dirty="0" smtClean="0">
                <a:effectLst/>
                <a:hlinkClick r:id="rId5" tooltip="Khalid Sheikh Mohammed"/>
              </a:rPr>
              <a:t>Mohammed</a:t>
            </a:r>
            <a:r>
              <a:rPr lang="en-CA" dirty="0" smtClean="0">
                <a:effectLst/>
              </a:rPr>
              <a:t> (KSM) </a:t>
            </a:r>
            <a:r>
              <a:rPr lang="en-CA" dirty="0">
                <a:effectLst/>
              </a:rPr>
              <a:t>to get a general overview of the planes </a:t>
            </a:r>
            <a:r>
              <a:rPr lang="en-CA" dirty="0" smtClean="0">
                <a:effectLst/>
              </a:rPr>
              <a:t>operation</a:t>
            </a:r>
          </a:p>
          <a:p>
            <a:r>
              <a:rPr lang="en-CA" dirty="0" smtClean="0">
                <a:effectLst/>
              </a:rPr>
              <a:t>Atta previously attended the Technical </a:t>
            </a:r>
            <a:r>
              <a:rPr lang="en-CA" dirty="0">
                <a:effectLst/>
              </a:rPr>
              <a:t>University of Hamburg where </a:t>
            </a:r>
            <a:r>
              <a:rPr lang="en-CA" dirty="0" smtClean="0">
                <a:effectLst/>
              </a:rPr>
              <a:t>he studied in </a:t>
            </a:r>
            <a:r>
              <a:rPr lang="en-CA" dirty="0">
                <a:effectLst/>
              </a:rPr>
              <a:t>urban planning. He often criticized the modern </a:t>
            </a:r>
            <a:r>
              <a:rPr lang="en-CA" dirty="0" smtClean="0">
                <a:effectLst/>
              </a:rPr>
              <a:t>skyscrapers </a:t>
            </a:r>
            <a:r>
              <a:rPr lang="en-CA" dirty="0">
                <a:effectLst/>
              </a:rPr>
              <a:t>and thought they were disrupting the fabric of ancient cities by blocking community streets and altering the skyline</a:t>
            </a:r>
            <a:endParaRPr lang="en-CA" dirty="0"/>
          </a:p>
        </p:txBody>
      </p:sp>
    </p:spTree>
    <p:extLst>
      <p:ext uri="{BB962C8B-B14F-4D97-AF65-F5344CB8AC3E}">
        <p14:creationId xmlns:p14="http://schemas.microsoft.com/office/powerpoint/2010/main" val="22471838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933" y="0"/>
            <a:ext cx="11921067" cy="6740307"/>
          </a:xfrm>
          <a:prstGeom prst="rect">
            <a:avLst/>
          </a:prstGeom>
        </p:spPr>
        <p:txBody>
          <a:bodyPr wrap="square">
            <a:spAutoFit/>
          </a:bodyPr>
          <a:lstStyle/>
          <a:p>
            <a:pPr marL="285750" indent="-285750">
              <a:buFont typeface="Wingdings" panose="05000000000000000000" pitchFamily="2" charset="2"/>
              <a:buChar char="Ø"/>
            </a:pPr>
            <a:r>
              <a:rPr lang="en-CA" dirty="0" smtClean="0"/>
              <a:t>Atta and another hijacker arrived </a:t>
            </a:r>
            <a:r>
              <a:rPr lang="en-CA" dirty="0"/>
              <a:t>in the United </a:t>
            </a:r>
            <a:r>
              <a:rPr lang="en-CA" dirty="0" smtClean="0"/>
              <a:t>States in </a:t>
            </a:r>
            <a:r>
              <a:rPr lang="en-CA" dirty="0"/>
              <a:t>June 2000. </a:t>
            </a:r>
            <a:endParaRPr lang="en-CA" dirty="0" smtClean="0"/>
          </a:p>
          <a:p>
            <a:pPr marL="285750" indent="-285750">
              <a:buFont typeface="Wingdings" panose="05000000000000000000" pitchFamily="2" charset="2"/>
              <a:buChar char="Ø"/>
            </a:pPr>
            <a:endParaRPr lang="en-CA" dirty="0" smtClean="0"/>
          </a:p>
          <a:p>
            <a:pPr marL="285750" indent="-285750">
              <a:buFont typeface="Wingdings" panose="05000000000000000000" pitchFamily="2" charset="2"/>
              <a:buChar char="Ø"/>
            </a:pPr>
            <a:r>
              <a:rPr lang="en-CA" dirty="0" smtClean="0"/>
              <a:t>They went to </a:t>
            </a:r>
            <a:r>
              <a:rPr lang="en-CA" dirty="0"/>
              <a:t>Venice, Florida </a:t>
            </a:r>
            <a:r>
              <a:rPr lang="en-CA" dirty="0" smtClean="0"/>
              <a:t>and entered </a:t>
            </a:r>
            <a:r>
              <a:rPr lang="en-CA" dirty="0"/>
              <a:t>the Accelerated Pilot Program </a:t>
            </a:r>
            <a:r>
              <a:rPr lang="en-CA" dirty="0" smtClean="0"/>
              <a:t>at Huffman Aviation </a:t>
            </a:r>
          </a:p>
          <a:p>
            <a:pPr marL="285750" indent="-285750">
              <a:buFont typeface="Wingdings" panose="05000000000000000000" pitchFamily="2" charset="2"/>
              <a:buChar char="Ø"/>
            </a:pPr>
            <a:endParaRPr lang="en-CA" dirty="0" smtClean="0"/>
          </a:p>
          <a:p>
            <a:pPr marL="285750" indent="-285750">
              <a:buFont typeface="Wingdings" panose="05000000000000000000" pitchFamily="2" charset="2"/>
              <a:buChar char="Ø"/>
            </a:pPr>
            <a:r>
              <a:rPr lang="en-CA" dirty="0" smtClean="0"/>
              <a:t>Atta </a:t>
            </a:r>
            <a:r>
              <a:rPr lang="en-CA" dirty="0"/>
              <a:t>and </a:t>
            </a:r>
            <a:r>
              <a:rPr lang="en-CA" dirty="0" err="1"/>
              <a:t>Shehhi</a:t>
            </a:r>
            <a:r>
              <a:rPr lang="en-CA" dirty="0"/>
              <a:t> obtained </a:t>
            </a:r>
            <a:r>
              <a:rPr lang="en-CA" dirty="0" smtClean="0"/>
              <a:t>instrument ratings in </a:t>
            </a:r>
            <a:r>
              <a:rPr lang="en-CA" dirty="0"/>
              <a:t>November 2000, and continued training on simulators and flight training. </a:t>
            </a:r>
            <a:endParaRPr lang="en-CA" dirty="0" smtClean="0"/>
          </a:p>
          <a:p>
            <a:pPr marL="285750" indent="-285750">
              <a:buFont typeface="Wingdings" panose="05000000000000000000" pitchFamily="2" charset="2"/>
              <a:buChar char="Ø"/>
            </a:pPr>
            <a:endParaRPr lang="en-CA" dirty="0"/>
          </a:p>
          <a:p>
            <a:pPr marL="285750" indent="-285750">
              <a:buFont typeface="Wingdings" panose="05000000000000000000" pitchFamily="2" charset="2"/>
              <a:buChar char="Ø"/>
            </a:pPr>
            <a:r>
              <a:rPr lang="en-CA" dirty="0" smtClean="0"/>
              <a:t>Beginning </a:t>
            </a:r>
            <a:r>
              <a:rPr lang="en-CA" dirty="0"/>
              <a:t>in May 2001, Atta assisted with the arrival of the muscle hijackers</a:t>
            </a:r>
            <a:r>
              <a:rPr lang="en-CA" dirty="0" smtClean="0"/>
              <a:t>.</a:t>
            </a:r>
          </a:p>
          <a:p>
            <a:pPr marL="285750" indent="-285750">
              <a:buFont typeface="Wingdings" panose="05000000000000000000" pitchFamily="2" charset="2"/>
              <a:buChar char="Ø"/>
            </a:pPr>
            <a:endParaRPr lang="en-CA" dirty="0" smtClean="0"/>
          </a:p>
          <a:p>
            <a:pPr marL="285750" indent="-285750">
              <a:buFont typeface="Wingdings" panose="05000000000000000000" pitchFamily="2" charset="2"/>
              <a:buChar char="Ø"/>
            </a:pPr>
            <a:r>
              <a:rPr lang="en-CA" dirty="0" smtClean="0"/>
              <a:t>In </a:t>
            </a:r>
            <a:r>
              <a:rPr lang="en-CA" dirty="0"/>
              <a:t>July 2001, Atta traveled to Spain where he met with bin al-</a:t>
            </a:r>
            <a:r>
              <a:rPr lang="en-CA" dirty="0" err="1"/>
              <a:t>Shibh</a:t>
            </a:r>
            <a:r>
              <a:rPr lang="en-CA" dirty="0"/>
              <a:t> to exchange information and finalize the plot. </a:t>
            </a:r>
            <a:endParaRPr lang="en-CA" dirty="0" smtClean="0"/>
          </a:p>
          <a:p>
            <a:pPr marL="285750" indent="-285750">
              <a:buFont typeface="Wingdings" panose="05000000000000000000" pitchFamily="2" charset="2"/>
              <a:buChar char="Ø"/>
            </a:pPr>
            <a:endParaRPr lang="en-CA" dirty="0"/>
          </a:p>
          <a:p>
            <a:pPr marL="285750" indent="-285750">
              <a:buFont typeface="Wingdings" panose="05000000000000000000" pitchFamily="2" charset="2"/>
              <a:buChar char="Ø"/>
            </a:pPr>
            <a:r>
              <a:rPr lang="en-CA" dirty="0" smtClean="0"/>
              <a:t>In </a:t>
            </a:r>
            <a:r>
              <a:rPr lang="en-CA" dirty="0"/>
              <a:t>August 2001, Atta traveled as a passenger on several "surveillance" flights, to establish in detail how the attacks could be carried out</a:t>
            </a:r>
            <a:r>
              <a:rPr lang="en-CA" dirty="0" smtClean="0"/>
              <a:t>.</a:t>
            </a:r>
          </a:p>
          <a:p>
            <a:pPr marL="285750" indent="-285750">
              <a:buFont typeface="Wingdings" panose="05000000000000000000" pitchFamily="2" charset="2"/>
              <a:buChar char="Ø"/>
            </a:pPr>
            <a:endParaRPr lang="en-CA" dirty="0"/>
          </a:p>
          <a:p>
            <a:pPr marL="285750" indent="-285750">
              <a:buFont typeface="Wingdings" panose="05000000000000000000" pitchFamily="2" charset="2"/>
              <a:buChar char="Ø"/>
            </a:pPr>
            <a:r>
              <a:rPr lang="en-CA" dirty="0"/>
              <a:t>In early September 2001, Atta traveled to </a:t>
            </a:r>
            <a:r>
              <a:rPr lang="en-CA" dirty="0" smtClean="0"/>
              <a:t>Maryland to meet Hani </a:t>
            </a:r>
            <a:r>
              <a:rPr lang="en-CA" dirty="0" err="1" smtClean="0"/>
              <a:t>Hanjour</a:t>
            </a:r>
            <a:r>
              <a:rPr lang="en-CA" dirty="0" smtClean="0"/>
              <a:t>, another hijacker</a:t>
            </a:r>
          </a:p>
          <a:p>
            <a:pPr marL="285750" indent="-285750">
              <a:buFont typeface="Wingdings" panose="05000000000000000000" pitchFamily="2" charset="2"/>
              <a:buChar char="Ø"/>
            </a:pPr>
            <a:endParaRPr lang="en-CA" dirty="0"/>
          </a:p>
          <a:p>
            <a:pPr marL="285750" indent="-285750">
              <a:buFont typeface="Wingdings" panose="05000000000000000000" pitchFamily="2" charset="2"/>
              <a:buChar char="Ø"/>
            </a:pPr>
            <a:r>
              <a:rPr lang="en-CA" dirty="0" smtClean="0"/>
              <a:t>Atta </a:t>
            </a:r>
            <a:r>
              <a:rPr lang="en-CA" dirty="0"/>
              <a:t>then traveled to Boston, and on September 10, with </a:t>
            </a:r>
            <a:r>
              <a:rPr lang="en-CA" dirty="0" smtClean="0"/>
              <a:t>fellow hijacker </a:t>
            </a:r>
            <a:r>
              <a:rPr lang="en-CA" dirty="0" err="1" smtClean="0"/>
              <a:t>Abdulaziz</a:t>
            </a:r>
            <a:r>
              <a:rPr lang="en-CA" dirty="0" smtClean="0"/>
              <a:t> al-Omari, went to Portland, Maine.</a:t>
            </a:r>
          </a:p>
          <a:p>
            <a:pPr marL="285750" indent="-285750">
              <a:buFont typeface="Wingdings" panose="05000000000000000000" pitchFamily="2" charset="2"/>
              <a:buChar char="Ø"/>
            </a:pPr>
            <a:endParaRPr lang="en-CA" dirty="0"/>
          </a:p>
          <a:p>
            <a:pPr marL="285750" indent="-285750">
              <a:buFont typeface="Wingdings" panose="05000000000000000000" pitchFamily="2" charset="2"/>
              <a:buChar char="Ø"/>
            </a:pPr>
            <a:r>
              <a:rPr lang="en-CA" dirty="0" smtClean="0"/>
              <a:t>They </a:t>
            </a:r>
            <a:r>
              <a:rPr lang="en-CA" dirty="0"/>
              <a:t>spent the night at the Comfort Inn in South Portland. On the morning of September 11, Atta and Omari traveled on </a:t>
            </a:r>
            <a:r>
              <a:rPr lang="en-CA" dirty="0" err="1" smtClean="0"/>
              <a:t>Colgan</a:t>
            </a:r>
            <a:r>
              <a:rPr lang="en-CA" dirty="0" smtClean="0"/>
              <a:t> Air back </a:t>
            </a:r>
            <a:r>
              <a:rPr lang="en-CA" dirty="0"/>
              <a:t>to Boston, where they boarded </a:t>
            </a:r>
            <a:r>
              <a:rPr lang="en-CA" dirty="0" smtClean="0"/>
              <a:t>AA flight 11.</a:t>
            </a:r>
          </a:p>
          <a:p>
            <a:pPr marL="285750" indent="-285750">
              <a:buFont typeface="Wingdings" panose="05000000000000000000" pitchFamily="2" charset="2"/>
              <a:buChar char="Ø"/>
            </a:pPr>
            <a:endParaRPr lang="en-CA" dirty="0" smtClean="0"/>
          </a:p>
          <a:p>
            <a:pPr marL="285750" indent="-285750">
              <a:buFont typeface="Wingdings" panose="05000000000000000000" pitchFamily="2" charset="2"/>
              <a:buChar char="Ø"/>
            </a:pPr>
            <a:r>
              <a:rPr lang="en-CA" dirty="0" smtClean="0"/>
              <a:t>Fifteen </a:t>
            </a:r>
            <a:r>
              <a:rPr lang="en-CA" dirty="0"/>
              <a:t>minutes into the flight, the team of hijackers attacked and Atta took over control of the aircraft. </a:t>
            </a:r>
            <a:endParaRPr lang="en-CA" dirty="0" smtClean="0"/>
          </a:p>
          <a:p>
            <a:pPr marL="285750" indent="-285750">
              <a:buFont typeface="Wingdings" panose="05000000000000000000" pitchFamily="2" charset="2"/>
              <a:buChar char="Ø"/>
            </a:pPr>
            <a:endParaRPr lang="en-CA" dirty="0"/>
          </a:p>
          <a:p>
            <a:pPr marL="285750" indent="-285750">
              <a:buFont typeface="Wingdings" panose="05000000000000000000" pitchFamily="2" charset="2"/>
              <a:buChar char="Ø"/>
            </a:pPr>
            <a:r>
              <a:rPr lang="en-CA" dirty="0" smtClean="0"/>
              <a:t>At </a:t>
            </a:r>
            <a:r>
              <a:rPr lang="en-CA" dirty="0"/>
              <a:t>8:46 am, Atta crashed the </a:t>
            </a:r>
            <a:r>
              <a:rPr lang="en-CA" dirty="0" smtClean="0"/>
              <a:t>Boeing 767 into </a:t>
            </a:r>
            <a:r>
              <a:rPr lang="en-CA" dirty="0"/>
              <a:t>the North Tower of the World Trade </a:t>
            </a:r>
            <a:r>
              <a:rPr lang="en-CA" dirty="0" smtClean="0"/>
              <a:t>Center</a:t>
            </a:r>
            <a:endParaRPr lang="en-CA" dirty="0">
              <a:effectLst/>
            </a:endParaRPr>
          </a:p>
        </p:txBody>
      </p:sp>
    </p:spTree>
    <p:extLst>
      <p:ext uri="{BB962C8B-B14F-4D97-AF65-F5344CB8AC3E}">
        <p14:creationId xmlns:p14="http://schemas.microsoft.com/office/powerpoint/2010/main" val="33084075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 of Key Players</a:t>
            </a:r>
            <a:endParaRPr lang="en-CA" dirty="0"/>
          </a:p>
        </p:txBody>
      </p:sp>
      <p:sp>
        <p:nvSpPr>
          <p:cNvPr id="3" name="Content Placeholder 2"/>
          <p:cNvSpPr>
            <a:spLocks noGrp="1"/>
          </p:cNvSpPr>
          <p:nvPr>
            <p:ph idx="1"/>
          </p:nvPr>
        </p:nvSpPr>
        <p:spPr>
          <a:xfrm>
            <a:off x="94286" y="1580050"/>
            <a:ext cx="7065639" cy="4058751"/>
          </a:xfrm>
        </p:spPr>
        <p:txBody>
          <a:bodyPr/>
          <a:lstStyle/>
          <a:p>
            <a:endParaRPr lang="en-CA" dirty="0" smtClean="0"/>
          </a:p>
          <a:p>
            <a:r>
              <a:rPr lang="en-CA" dirty="0" smtClean="0"/>
              <a:t>Mastermind/ Brains = </a:t>
            </a:r>
          </a:p>
          <a:p>
            <a:endParaRPr lang="en-CA" dirty="0"/>
          </a:p>
          <a:p>
            <a:r>
              <a:rPr lang="en-CA" dirty="0" smtClean="0"/>
              <a:t>Financing/money = Osama bin Laden</a:t>
            </a:r>
          </a:p>
          <a:p>
            <a:endParaRPr lang="en-CA" dirty="0"/>
          </a:p>
          <a:p>
            <a:r>
              <a:rPr lang="en-CA" dirty="0" smtClean="0"/>
              <a:t>Muscle = Mohammed Atta</a:t>
            </a:r>
            <a:endParaRPr lang="en-CA" dirty="0"/>
          </a:p>
        </p:txBody>
      </p:sp>
      <p:sp>
        <p:nvSpPr>
          <p:cNvPr id="5" name="Rectangle 4"/>
          <p:cNvSpPr/>
          <p:nvPr/>
        </p:nvSpPr>
        <p:spPr>
          <a:xfrm>
            <a:off x="3093091" y="2036636"/>
            <a:ext cx="3780202" cy="369332"/>
          </a:xfrm>
          <a:prstGeom prst="rect">
            <a:avLst/>
          </a:prstGeom>
        </p:spPr>
        <p:txBody>
          <a:bodyPr wrap="none">
            <a:spAutoFit/>
          </a:bodyPr>
          <a:lstStyle/>
          <a:p>
            <a:r>
              <a:rPr lang="en-CA" dirty="0" smtClean="0"/>
              <a:t>Khalid </a:t>
            </a:r>
            <a:r>
              <a:rPr lang="en-CA" dirty="0" err="1" smtClean="0"/>
              <a:t>Shailkh</a:t>
            </a:r>
            <a:r>
              <a:rPr lang="en-CA" dirty="0" smtClean="0"/>
              <a:t> Mohammed  (KSM) </a:t>
            </a:r>
            <a:endParaRPr lang="en-CA"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2" y="2635150"/>
            <a:ext cx="1238490" cy="112263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6038" y="4128291"/>
            <a:ext cx="2334638" cy="227627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9925" y="1492369"/>
            <a:ext cx="2304712" cy="2531613"/>
          </a:xfrm>
          <a:prstGeom prst="rect">
            <a:avLst/>
          </a:prstGeom>
        </p:spPr>
      </p:pic>
    </p:spTree>
    <p:extLst>
      <p:ext uri="{BB962C8B-B14F-4D97-AF65-F5344CB8AC3E}">
        <p14:creationId xmlns:p14="http://schemas.microsoft.com/office/powerpoint/2010/main" val="19172017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293" y="-117524"/>
            <a:ext cx="10353762" cy="970450"/>
          </a:xfrm>
        </p:spPr>
        <p:txBody>
          <a:bodyPr/>
          <a:lstStyle/>
          <a:p>
            <a:r>
              <a:rPr lang="en-CA" dirty="0" smtClean="0"/>
              <a:t>The Ground Truth</a:t>
            </a:r>
            <a:endParaRPr lang="en-CA" dirty="0"/>
          </a:p>
        </p:txBody>
      </p:sp>
      <p:sp>
        <p:nvSpPr>
          <p:cNvPr id="3" name="Content Placeholder 2"/>
          <p:cNvSpPr>
            <a:spLocks noGrp="1"/>
          </p:cNvSpPr>
          <p:nvPr>
            <p:ph idx="1"/>
          </p:nvPr>
        </p:nvSpPr>
        <p:spPr>
          <a:xfrm>
            <a:off x="-137652" y="744121"/>
            <a:ext cx="12329652" cy="5548523"/>
          </a:xfrm>
        </p:spPr>
        <p:txBody>
          <a:bodyPr>
            <a:noAutofit/>
          </a:bodyPr>
          <a:lstStyle/>
          <a:p>
            <a:r>
              <a:rPr lang="en-CA" i="1" dirty="0" smtClean="0"/>
              <a:t>The following info was taken from John Farmer’s book, THE GROUND TRUTH- senior council to the 911 Commission</a:t>
            </a:r>
          </a:p>
          <a:p>
            <a:r>
              <a:rPr lang="en-CA" dirty="0" smtClean="0"/>
              <a:t>Throughout the 911 Commission’s investigation into the events of 911, many discrepancies are evident, not about the events themselves, but in the Governments misleading comments about the reactions of the various Government agencies involved in the response to the events of that day.</a:t>
            </a:r>
          </a:p>
          <a:p>
            <a:r>
              <a:rPr lang="en-CA" dirty="0" smtClean="0"/>
              <a:t>In the grand scheme  of things the Government’s deception about how the US defended the country on 911 may seem minor, however, the Government’s failure to tell the whole truth had far-reaching effects (most notably, adding fuel to the fire of many conspiracy theorists)</a:t>
            </a:r>
          </a:p>
          <a:p>
            <a:r>
              <a:rPr lang="en-CA" dirty="0" smtClean="0"/>
              <a:t>What the 911 Commission uncovered was the deception lies in the Government’s overstatement of the efficiency and effectiveness of the US’s national response. It uncovered a radical disconnect between those who are in charge of the country’s defence and those employees who were on the ground making operational decisions, as well as the lack of cooperation between already established Government agencies.  It also uncovered flaws in the defence system that were never updated in the post Cold-War era to address new terrorist threats.  </a:t>
            </a:r>
          </a:p>
          <a:p>
            <a:r>
              <a:rPr lang="en-CA" dirty="0" smtClean="0"/>
              <a:t>The response was to create a new Government bureaucracy, The Department of Homeland Security, instead of “fixing” the way bureaucracies function.  The failure to fix the underlying issues became glaringly obvious in 2005, during Hurricane Katrina.  The problems the government encountered responding to Katrina mirrored, and in many cases replicated, the problems experienced on 911.</a:t>
            </a:r>
          </a:p>
          <a:p>
            <a:endParaRPr lang="en-CA" sz="1800" i="1" dirty="0" smtClean="0"/>
          </a:p>
          <a:p>
            <a:endParaRPr lang="en-CA" sz="1800" i="1" dirty="0"/>
          </a:p>
        </p:txBody>
      </p:sp>
    </p:spTree>
    <p:extLst>
      <p:ext uri="{BB962C8B-B14F-4D97-AF65-F5344CB8AC3E}">
        <p14:creationId xmlns:p14="http://schemas.microsoft.com/office/powerpoint/2010/main" val="25018748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71887"/>
          </a:xfrm>
        </p:spPr>
        <p:txBody>
          <a:bodyPr>
            <a:normAutofit fontScale="90000"/>
          </a:bodyPr>
          <a:lstStyle/>
          <a:p>
            <a:endParaRPr lang="en-CA" dirty="0"/>
          </a:p>
        </p:txBody>
      </p:sp>
      <p:sp>
        <p:nvSpPr>
          <p:cNvPr id="3" name="Content Placeholder 2"/>
          <p:cNvSpPr>
            <a:spLocks noGrp="1"/>
          </p:cNvSpPr>
          <p:nvPr>
            <p:ph idx="1"/>
          </p:nvPr>
        </p:nvSpPr>
        <p:spPr>
          <a:xfrm>
            <a:off x="913795" y="835302"/>
            <a:ext cx="10353762" cy="4058751"/>
          </a:xfrm>
        </p:spPr>
        <p:txBody>
          <a:bodyPr>
            <a:noAutofit/>
          </a:bodyPr>
          <a:lstStyle/>
          <a:p>
            <a:r>
              <a:rPr lang="en-CA" sz="2800" dirty="0" smtClean="0"/>
              <a:t>The essential truth is that the US failed to “reinvent government” to adapt to the challenges of a New World Order after the Cold-War era.</a:t>
            </a:r>
          </a:p>
          <a:p>
            <a:r>
              <a:rPr lang="en-CA" sz="2800" dirty="0" smtClean="0"/>
              <a:t>The Cold War did not end in 1991; for all practical purposes, it did not end until 9:03 on September 11 when United Airlines 175 (the second hijacked plane) crashed into the second tower.  Only then did it become obvious that America was under attack.</a:t>
            </a:r>
          </a:p>
          <a:p>
            <a:r>
              <a:rPr lang="en-CA" sz="2800" dirty="0" smtClean="0"/>
              <a:t>It uncovered that for all the technology and advancements in national defence, the US was still using an antiquated system focused on Russia with antiquated radar scopes and other equipment</a:t>
            </a:r>
            <a:endParaRPr lang="en-CA" sz="2800" dirty="0"/>
          </a:p>
        </p:txBody>
      </p:sp>
    </p:spTree>
    <p:extLst>
      <p:ext uri="{BB962C8B-B14F-4D97-AF65-F5344CB8AC3E}">
        <p14:creationId xmlns:p14="http://schemas.microsoft.com/office/powerpoint/2010/main" val="16898306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did the key players plan 911?</a:t>
            </a:r>
            <a:endParaRPr lang="en-CA" dirty="0"/>
          </a:p>
        </p:txBody>
      </p:sp>
      <p:sp>
        <p:nvSpPr>
          <p:cNvPr id="3" name="Content Placeholder 2"/>
          <p:cNvSpPr>
            <a:spLocks noGrp="1"/>
          </p:cNvSpPr>
          <p:nvPr>
            <p:ph idx="1"/>
          </p:nvPr>
        </p:nvSpPr>
        <p:spPr/>
        <p:txBody>
          <a:bodyPr>
            <a:normAutofit/>
          </a:bodyPr>
          <a:lstStyle/>
          <a:p>
            <a:pPr marL="36900" indent="0" algn="ctr">
              <a:buNone/>
            </a:pPr>
            <a:r>
              <a:rPr lang="en-CA" sz="2800" dirty="0" smtClean="0"/>
              <a:t>1996-1997- two men in a cave</a:t>
            </a:r>
          </a:p>
          <a:p>
            <a:r>
              <a:rPr lang="en-CA" dirty="0" smtClean="0"/>
              <a:t>In mid 1996 in a cave in Tora Bora, Afghanistan, two men, Osama bin Laden and </a:t>
            </a:r>
            <a:r>
              <a:rPr lang="en-CA" dirty="0" err="1" smtClean="0"/>
              <a:t>Khakid</a:t>
            </a:r>
            <a:r>
              <a:rPr lang="en-CA" dirty="0" smtClean="0"/>
              <a:t> Sheikh Mohammed (KSM), met to discuss potential attacks against the US</a:t>
            </a:r>
          </a:p>
          <a:p>
            <a:r>
              <a:rPr lang="en-CA" dirty="0" smtClean="0"/>
              <a:t>These men met briefly in the 1980’s during the Soviet occupation of Afghanistan (we will discuss the significance of this occupation a bit later!), but their paths were independent of each other until this 1996 meeting</a:t>
            </a:r>
          </a:p>
          <a:p>
            <a:pPr marL="36900" indent="0">
              <a:buNone/>
            </a:pPr>
            <a:r>
              <a:rPr lang="en-CA" dirty="0" smtClean="0"/>
              <a:t>bin Laden came to his willingness to attack the US gradually.  Originally his focus was on the Soviets, but then shifted to overthrowing the “Secular Arab governments” before “further away enemies” like Israel and the US were to be tackled. Because he spoke out against </a:t>
            </a:r>
            <a:r>
              <a:rPr lang="en-CA" dirty="0"/>
              <a:t>A</a:t>
            </a:r>
            <a:r>
              <a:rPr lang="en-CA" dirty="0" smtClean="0"/>
              <a:t>rab governments (especially the Saudi government for their ties to the US), he was “kicked out” of Saudi Arabia in 1991 and moved his base to Sudan</a:t>
            </a:r>
            <a:endParaRPr lang="en-CA" dirty="0"/>
          </a:p>
        </p:txBody>
      </p:sp>
    </p:spTree>
    <p:extLst>
      <p:ext uri="{BB962C8B-B14F-4D97-AF65-F5344CB8AC3E}">
        <p14:creationId xmlns:p14="http://schemas.microsoft.com/office/powerpoint/2010/main" val="10385470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3795" y="609600"/>
            <a:ext cx="10353762" cy="45719"/>
          </a:xfrm>
        </p:spPr>
        <p:txBody>
          <a:bodyPr>
            <a:normAutofit fontScale="90000"/>
          </a:bodyPr>
          <a:lstStyle/>
          <a:p>
            <a:endParaRPr lang="en-CA" dirty="0"/>
          </a:p>
        </p:txBody>
      </p:sp>
      <p:sp>
        <p:nvSpPr>
          <p:cNvPr id="5" name="Content Placeholder 4"/>
          <p:cNvSpPr>
            <a:spLocks noGrp="1"/>
          </p:cNvSpPr>
          <p:nvPr>
            <p:ph idx="1"/>
          </p:nvPr>
        </p:nvSpPr>
        <p:spPr>
          <a:xfrm>
            <a:off x="615518" y="1066511"/>
            <a:ext cx="10950316" cy="5904101"/>
          </a:xfrm>
        </p:spPr>
        <p:txBody>
          <a:bodyPr>
            <a:normAutofit lnSpcReduction="10000"/>
          </a:bodyPr>
          <a:lstStyle/>
          <a:p>
            <a:r>
              <a:rPr lang="en-CA" dirty="0" smtClean="0"/>
              <a:t>Bin Laden used Sudan as a base </a:t>
            </a:r>
            <a:r>
              <a:rPr lang="en-CA" dirty="0"/>
              <a:t>from 1992-1996</a:t>
            </a:r>
          </a:p>
          <a:p>
            <a:r>
              <a:rPr lang="en-CA" dirty="0"/>
              <a:t>During this time al Qaeda became increasingly confrontational with the US (bombing two hotels in Aden where US military was </a:t>
            </a:r>
            <a:r>
              <a:rPr lang="en-CA" dirty="0" err="1"/>
              <a:t>dan</a:t>
            </a:r>
            <a:r>
              <a:rPr lang="en-CA" dirty="0"/>
              <a:t> </a:t>
            </a:r>
            <a:r>
              <a:rPr lang="en-CA" dirty="0" smtClean="0"/>
              <a:t>as his known to stay, supported the Somali warlords who shot down two US Black Hawk helicopters in 1993 </a:t>
            </a:r>
            <a:r>
              <a:rPr lang="en-CA" dirty="0" err="1" smtClean="0"/>
              <a:t>etc</a:t>
            </a:r>
            <a:r>
              <a:rPr lang="en-CA" dirty="0" smtClean="0"/>
              <a:t>- see earlier slides on Bin Laden)</a:t>
            </a:r>
          </a:p>
          <a:p>
            <a:r>
              <a:rPr lang="en-CA" dirty="0" smtClean="0"/>
              <a:t>Bowing to pressure from the US, the Sudanese government expelled bin Laden in 1996.</a:t>
            </a:r>
          </a:p>
          <a:p>
            <a:r>
              <a:rPr lang="en-CA" dirty="0" smtClean="0"/>
              <a:t>Bin Laden then moved his al Qaeda base of operation to Afghanistan in 1996</a:t>
            </a:r>
          </a:p>
          <a:p>
            <a:r>
              <a:rPr lang="en-CA" dirty="0" smtClean="0"/>
              <a:t>Bin Laden determined the main enemy was the US because they had too much influence over the secular Arab governments. He figured if the US was beheaded, attacked and overthrown, the Arab kingdoms would “wither away” and he would be primed to rule the Arab world.</a:t>
            </a:r>
          </a:p>
          <a:p>
            <a:r>
              <a:rPr lang="en-CA" dirty="0" smtClean="0"/>
              <a:t>It was with this mindset that the two men met in the cave in 1996</a:t>
            </a:r>
          </a:p>
          <a:p>
            <a:r>
              <a:rPr lang="en-CA" dirty="0" smtClean="0"/>
              <a:t>KSM came armed to the meeting with the knowledge and lessons learned from his nephew’s (</a:t>
            </a:r>
            <a:r>
              <a:rPr lang="en-CA" dirty="0" err="1" smtClean="0"/>
              <a:t>Ramzi</a:t>
            </a:r>
            <a:r>
              <a:rPr lang="en-CA" dirty="0" smtClean="0"/>
              <a:t> Youssef) failed plots, including the 1993 WTC bombing and the so-called </a:t>
            </a:r>
            <a:r>
              <a:rPr lang="en-CA" dirty="0" err="1" smtClean="0"/>
              <a:t>Bojinka</a:t>
            </a:r>
            <a:r>
              <a:rPr lang="en-CA" dirty="0" smtClean="0"/>
              <a:t> Plot </a:t>
            </a:r>
          </a:p>
          <a:p>
            <a:r>
              <a:rPr lang="en-CA" dirty="0" smtClean="0"/>
              <a:t>This plot involved blowing up of 12 commercial airliners over the Pacific Ocean over a 2 day period- Youssef had all the explosives and had even tested one of the bombs on a Philippine airliner </a:t>
            </a:r>
            <a:r>
              <a:rPr lang="en-CA" dirty="0" err="1" smtClean="0"/>
              <a:t>en</a:t>
            </a:r>
            <a:r>
              <a:rPr lang="en-CA" dirty="0" smtClean="0"/>
              <a:t> route to Tokyo- killing the passenger under whose seat Youssef planted the bomb</a:t>
            </a:r>
          </a:p>
          <a:p>
            <a:r>
              <a:rPr lang="en-CA" dirty="0" smtClean="0"/>
              <a:t>The plot was foiled when Manila authorities discovered the bomb-making laboratory when it accidentally exploded</a:t>
            </a:r>
            <a:endParaRPr lang="en-CA" dirty="0"/>
          </a:p>
        </p:txBody>
      </p:sp>
    </p:spTree>
    <p:extLst>
      <p:ext uri="{BB962C8B-B14F-4D97-AF65-F5344CB8AC3E}">
        <p14:creationId xmlns:p14="http://schemas.microsoft.com/office/powerpoint/2010/main" val="1500363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TIMELINE</a:t>
            </a:r>
            <a:endParaRPr lang="en-CA" dirty="0"/>
          </a:p>
        </p:txBody>
      </p:sp>
      <p:sp>
        <p:nvSpPr>
          <p:cNvPr id="3" name="Content Placeholder 2"/>
          <p:cNvSpPr>
            <a:spLocks noGrp="1"/>
          </p:cNvSpPr>
          <p:nvPr>
            <p:ph idx="1"/>
          </p:nvPr>
        </p:nvSpPr>
        <p:spPr>
          <a:xfrm>
            <a:off x="284672" y="1439151"/>
            <a:ext cx="11490385" cy="5125551"/>
          </a:xfrm>
        </p:spPr>
        <p:txBody>
          <a:bodyPr>
            <a:normAutofit fontScale="62500" lnSpcReduction="20000"/>
          </a:bodyPr>
          <a:lstStyle/>
          <a:p>
            <a:r>
              <a:rPr lang="en-CA" sz="2600" dirty="0">
                <a:solidFill>
                  <a:srgbClr val="FF0000"/>
                </a:solidFill>
              </a:rPr>
              <a:t>7:59 am </a:t>
            </a:r>
            <a:r>
              <a:rPr lang="en-CA" sz="2600" dirty="0"/>
              <a:t>– </a:t>
            </a:r>
            <a:r>
              <a:rPr lang="en-CA" sz="2600" dirty="0">
                <a:solidFill>
                  <a:schemeClr val="tx1"/>
                </a:solidFill>
              </a:rPr>
              <a:t>American Airlines Flight 11, a Boeing 767 with 92 people aboard, takes off from Boston’s Logan International Airport </a:t>
            </a:r>
            <a:r>
              <a:rPr lang="en-CA" sz="2600" dirty="0" err="1">
                <a:solidFill>
                  <a:schemeClr val="tx1"/>
                </a:solidFill>
              </a:rPr>
              <a:t>en</a:t>
            </a:r>
            <a:r>
              <a:rPr lang="en-CA" sz="2600" dirty="0">
                <a:solidFill>
                  <a:schemeClr val="tx1"/>
                </a:solidFill>
              </a:rPr>
              <a:t> route to Los Angeles</a:t>
            </a:r>
            <a:r>
              <a:rPr lang="en-CA" sz="2600" dirty="0" smtClean="0">
                <a:solidFill>
                  <a:schemeClr val="tx1"/>
                </a:solidFill>
              </a:rPr>
              <a:t>.</a:t>
            </a:r>
          </a:p>
          <a:p>
            <a:r>
              <a:rPr lang="en-CA" sz="2600" dirty="0">
                <a:solidFill>
                  <a:srgbClr val="FF0000"/>
                </a:solidFill>
              </a:rPr>
              <a:t>8:13 a.m</a:t>
            </a:r>
            <a:r>
              <a:rPr lang="en-CA" sz="2600" dirty="0" smtClean="0">
                <a:solidFill>
                  <a:schemeClr val="tx1"/>
                </a:solidFill>
              </a:rPr>
              <a:t>.-  </a:t>
            </a:r>
            <a:r>
              <a:rPr lang="en-CA" sz="2600" dirty="0">
                <a:solidFill>
                  <a:schemeClr val="tx1"/>
                </a:solidFill>
              </a:rPr>
              <a:t>An air controller instructs American 11 to climb to 35,000 feet, and the aircraft fails to respond. The controller tries using the emergency frequency to contact the aircraft but there is no response.</a:t>
            </a:r>
          </a:p>
          <a:p>
            <a:endParaRPr lang="en-CA" sz="2600" dirty="0"/>
          </a:p>
          <a:p>
            <a:r>
              <a:rPr lang="en-CA" sz="2600" dirty="0" smtClean="0">
                <a:solidFill>
                  <a:srgbClr val="FF0000"/>
                </a:solidFill>
              </a:rPr>
              <a:t>8:14 </a:t>
            </a:r>
            <a:r>
              <a:rPr lang="en-CA" sz="2600" dirty="0">
                <a:solidFill>
                  <a:srgbClr val="FF0000"/>
                </a:solidFill>
              </a:rPr>
              <a:t>am </a:t>
            </a:r>
            <a:r>
              <a:rPr lang="en-CA" sz="2600" dirty="0"/>
              <a:t>– </a:t>
            </a:r>
            <a:r>
              <a:rPr lang="en-CA" sz="2600" dirty="0">
                <a:solidFill>
                  <a:schemeClr val="tx1"/>
                </a:solidFill>
              </a:rPr>
              <a:t>United Airlines Flight 175, a Boeing 767 with 65 people aboard, takes off from Boston; it is also headed to Los Angeles.</a:t>
            </a:r>
          </a:p>
          <a:p>
            <a:endParaRPr lang="en-CA" sz="2600" dirty="0"/>
          </a:p>
          <a:p>
            <a:r>
              <a:rPr lang="en-CA" sz="2600" dirty="0" smtClean="0">
                <a:solidFill>
                  <a:srgbClr val="FF0000"/>
                </a:solidFill>
              </a:rPr>
              <a:t>8:19 </a:t>
            </a:r>
            <a:r>
              <a:rPr lang="en-CA" sz="2600" dirty="0">
                <a:solidFill>
                  <a:srgbClr val="FF0000"/>
                </a:solidFill>
              </a:rPr>
              <a:t>am </a:t>
            </a:r>
            <a:r>
              <a:rPr lang="en-CA" sz="2600" dirty="0"/>
              <a:t>– </a:t>
            </a:r>
            <a:r>
              <a:rPr lang="en-CA" sz="2600" dirty="0">
                <a:solidFill>
                  <a:schemeClr val="tx1"/>
                </a:solidFill>
              </a:rPr>
              <a:t>Flight attendants aboard Flight 11 alert ground personnel that the plane has been hijacked; American Airlines notifies the FBI.</a:t>
            </a:r>
          </a:p>
          <a:p>
            <a:endParaRPr lang="en-CA" sz="2600" dirty="0"/>
          </a:p>
          <a:p>
            <a:r>
              <a:rPr lang="en-CA" sz="2600" dirty="0" smtClean="0">
                <a:solidFill>
                  <a:srgbClr val="FF0000"/>
                </a:solidFill>
              </a:rPr>
              <a:t>8:20 </a:t>
            </a:r>
            <a:r>
              <a:rPr lang="en-CA" sz="2600" dirty="0">
                <a:solidFill>
                  <a:srgbClr val="FF0000"/>
                </a:solidFill>
              </a:rPr>
              <a:t>am </a:t>
            </a:r>
            <a:r>
              <a:rPr lang="en-CA" sz="2600" dirty="0">
                <a:solidFill>
                  <a:schemeClr val="tx1"/>
                </a:solidFill>
              </a:rPr>
              <a:t>– American Airlines Flight 77 takes off from Dulles International Airport outside of Washington, D.C. The Boeing 757 is headed to Los Angeles with 64 people aboa</a:t>
            </a:r>
            <a:r>
              <a:rPr lang="en-CA" sz="2600" dirty="0"/>
              <a:t>rd</a:t>
            </a:r>
            <a:r>
              <a:rPr lang="en-CA" sz="2600" dirty="0" smtClean="0"/>
              <a:t>.</a:t>
            </a:r>
          </a:p>
          <a:p>
            <a:r>
              <a:rPr lang="en-CA" sz="2600" dirty="0">
                <a:solidFill>
                  <a:srgbClr val="FF0000"/>
                </a:solidFill>
              </a:rPr>
              <a:t>8:21 a.m</a:t>
            </a:r>
            <a:r>
              <a:rPr lang="en-CA" sz="2600" dirty="0" smtClean="0"/>
              <a:t>.- </a:t>
            </a:r>
            <a:r>
              <a:rPr lang="en-CA" sz="2600" dirty="0"/>
              <a:t>American Flight 11 turns off its transponder</a:t>
            </a:r>
            <a:r>
              <a:rPr lang="en-CA" sz="2600" dirty="0" smtClean="0"/>
              <a:t>.</a:t>
            </a:r>
            <a:endParaRPr lang="en-CA" sz="2600" dirty="0"/>
          </a:p>
          <a:p>
            <a:endParaRPr lang="en-CA" sz="2600" dirty="0"/>
          </a:p>
          <a:p>
            <a:r>
              <a:rPr lang="en-CA" sz="2600" dirty="0" smtClean="0">
                <a:solidFill>
                  <a:srgbClr val="FF0000"/>
                </a:solidFill>
              </a:rPr>
              <a:t>8:24 </a:t>
            </a:r>
            <a:r>
              <a:rPr lang="en-CA" sz="2600" dirty="0">
                <a:solidFill>
                  <a:srgbClr val="FF0000"/>
                </a:solidFill>
              </a:rPr>
              <a:t>am </a:t>
            </a:r>
            <a:r>
              <a:rPr lang="en-CA" sz="2600" dirty="0"/>
              <a:t>– </a:t>
            </a:r>
            <a:r>
              <a:rPr lang="en-CA" sz="2600" dirty="0">
                <a:solidFill>
                  <a:schemeClr val="tx1"/>
                </a:solidFill>
              </a:rPr>
              <a:t>Hijacker Mohammed Atta makes the first of two accidental transmissions from Flight 11 to ground control (apparently in an attempt to communicate with the plane’s cabin).</a:t>
            </a:r>
          </a:p>
          <a:p>
            <a:endParaRPr lang="en-CA" dirty="0"/>
          </a:p>
        </p:txBody>
      </p:sp>
    </p:spTree>
    <p:extLst>
      <p:ext uri="{BB962C8B-B14F-4D97-AF65-F5344CB8AC3E}">
        <p14:creationId xmlns:p14="http://schemas.microsoft.com/office/powerpoint/2010/main" val="18304576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913795" y="-69012"/>
            <a:ext cx="10353762" cy="69011"/>
          </a:xfrm>
        </p:spPr>
        <p:txBody>
          <a:bodyPr>
            <a:normAutofit fontScale="90000"/>
          </a:bodyPr>
          <a:lstStyle/>
          <a:p>
            <a:endParaRPr lang="en-CA" dirty="0"/>
          </a:p>
        </p:txBody>
      </p:sp>
      <p:sp>
        <p:nvSpPr>
          <p:cNvPr id="3" name="Content Placeholder 2"/>
          <p:cNvSpPr>
            <a:spLocks noGrp="1"/>
          </p:cNvSpPr>
          <p:nvPr>
            <p:ph idx="1"/>
          </p:nvPr>
        </p:nvSpPr>
        <p:spPr>
          <a:xfrm>
            <a:off x="577365" y="507498"/>
            <a:ext cx="10353762" cy="4058751"/>
          </a:xfrm>
        </p:spPr>
        <p:txBody>
          <a:bodyPr>
            <a:noAutofit/>
          </a:bodyPr>
          <a:lstStyle/>
          <a:p>
            <a:r>
              <a:rPr lang="en-CA" sz="2400" dirty="0" smtClean="0"/>
              <a:t>KSM claims he had no official allegiance to bin Laden or al Qaeda prior to this 1996 meeting</a:t>
            </a:r>
          </a:p>
          <a:p>
            <a:r>
              <a:rPr lang="en-CA" sz="2400" dirty="0" smtClean="0"/>
              <a:t>Bin Laden was non-committal and less than enthusiastic with KSM’s plot ideas because of all the players it would take (that had to keep their mouths shut for years) as well as it required staying undetected by the multilevel security of the US both on the homeland and abroad</a:t>
            </a:r>
          </a:p>
          <a:p>
            <a:r>
              <a:rPr lang="en-CA" sz="2400" dirty="0" smtClean="0"/>
              <a:t>By 1996 the US was the undeniable single global superpower, and that superpower possessed the most extensive arsenal, the greatest number of military bases around the world, the most sophisticated signals intelligence system, and the greatest system of law enforcement detection.</a:t>
            </a:r>
          </a:p>
          <a:p>
            <a:r>
              <a:rPr lang="en-CA" sz="2400" dirty="0" smtClean="0"/>
              <a:t>Any proposed attack using airliners would have to get around all systems of intelligence, national defence and law enforcement… CIA, FBI, DoD, INS, FAA, NORAD, NEADS, NSA, DIA, NRO </a:t>
            </a:r>
            <a:r>
              <a:rPr lang="en-CA" sz="2400" dirty="0" err="1" smtClean="0"/>
              <a:t>etc</a:t>
            </a:r>
            <a:r>
              <a:rPr lang="en-CA" sz="2400" dirty="0" smtClean="0"/>
              <a:t> (look these up to make sure you know what is what!!!)… not to mention it would take an extraordinary amount of money!</a:t>
            </a:r>
            <a:endParaRPr lang="en-CA" sz="2400" dirty="0"/>
          </a:p>
        </p:txBody>
      </p:sp>
    </p:spTree>
    <p:extLst>
      <p:ext uri="{BB962C8B-B14F-4D97-AF65-F5344CB8AC3E}">
        <p14:creationId xmlns:p14="http://schemas.microsoft.com/office/powerpoint/2010/main" val="21229813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 Intelligence</a:t>
            </a:r>
            <a:endParaRPr lang="en-CA" dirty="0"/>
          </a:p>
        </p:txBody>
      </p:sp>
      <p:sp>
        <p:nvSpPr>
          <p:cNvPr id="3" name="Content Placeholder 2"/>
          <p:cNvSpPr>
            <a:spLocks noGrp="1"/>
          </p:cNvSpPr>
          <p:nvPr>
            <p:ph idx="1"/>
          </p:nvPr>
        </p:nvSpPr>
        <p:spPr/>
        <p:txBody>
          <a:bodyPr/>
          <a:lstStyle/>
          <a:p>
            <a:r>
              <a:rPr lang="en-CA" dirty="0" smtClean="0"/>
              <a:t>By 1996 the CIA was actively collecting evidence on bin Laden and even created a counterterrorist center (a special “station”) of about  a dozen officers focused on learning about his background, intentions, movements and capabilities</a:t>
            </a:r>
          </a:p>
          <a:p>
            <a:r>
              <a:rPr lang="en-CA" dirty="0" smtClean="0"/>
              <a:t>It was the first time in history that an Agency station’s mission targeted a person rather than a country</a:t>
            </a:r>
          </a:p>
          <a:p>
            <a:r>
              <a:rPr lang="en-CA" dirty="0" smtClean="0"/>
              <a:t>The “bin Laden station” was located in Langley, Virginia, a short distance from CIA headquarters</a:t>
            </a:r>
          </a:p>
          <a:p>
            <a:r>
              <a:rPr lang="en-CA" dirty="0" smtClean="0"/>
              <a:t>By 1997 the US had recruited Afghan tribal fighters, Pakistani intelligence and other tribal  leaders to give “real time” intelligence on bin Laden and his whereabouts so the US DELTA FORCE (created in 1977 as a highly trained rapid-response team that can deploy virtually anywhere in the world) could capture or kill bin Laden</a:t>
            </a:r>
            <a:endParaRPr lang="en-CA" dirty="0"/>
          </a:p>
        </p:txBody>
      </p:sp>
    </p:spTree>
    <p:extLst>
      <p:ext uri="{BB962C8B-B14F-4D97-AF65-F5344CB8AC3E}">
        <p14:creationId xmlns:p14="http://schemas.microsoft.com/office/powerpoint/2010/main" val="38548140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758519" y="198407"/>
            <a:ext cx="10353762" cy="431321"/>
          </a:xfrm>
        </p:spPr>
        <p:txBody>
          <a:bodyPr>
            <a:normAutofit fontScale="90000"/>
          </a:bodyPr>
          <a:lstStyle/>
          <a:p>
            <a:r>
              <a:rPr lang="en-CA" dirty="0" smtClean="0"/>
              <a:t>Failed Attempts to Capture bin Laden</a:t>
            </a:r>
            <a:endParaRPr lang="en-CA" dirty="0"/>
          </a:p>
        </p:txBody>
      </p:sp>
      <p:sp>
        <p:nvSpPr>
          <p:cNvPr id="3" name="Content Placeholder 2"/>
          <p:cNvSpPr>
            <a:spLocks noGrp="1"/>
          </p:cNvSpPr>
          <p:nvPr>
            <p:ph idx="1"/>
          </p:nvPr>
        </p:nvSpPr>
        <p:spPr>
          <a:xfrm>
            <a:off x="163902" y="705905"/>
            <a:ext cx="11051897" cy="6057203"/>
          </a:xfrm>
        </p:spPr>
        <p:txBody>
          <a:bodyPr>
            <a:normAutofit fontScale="85000" lnSpcReduction="20000"/>
          </a:bodyPr>
          <a:lstStyle/>
          <a:p>
            <a:r>
              <a:rPr lang="en-CA" sz="2900" dirty="0" smtClean="0"/>
              <a:t>In  February 1998, bin Laden held a press conference and issued a </a:t>
            </a:r>
            <a:r>
              <a:rPr lang="en-CA" sz="2900" dirty="0" smtClean="0">
                <a:solidFill>
                  <a:srgbClr val="FF0000"/>
                </a:solidFill>
              </a:rPr>
              <a:t>fatwa </a:t>
            </a:r>
            <a:r>
              <a:rPr lang="en-CA" sz="2900" dirty="0" smtClean="0">
                <a:solidFill>
                  <a:schemeClr val="tx1"/>
                </a:solidFill>
              </a:rPr>
              <a:t>“kill and fight Americans and their allies, whether civilians or military, is an obligation for any Muslim who is able to do so in any country”</a:t>
            </a:r>
          </a:p>
          <a:p>
            <a:r>
              <a:rPr lang="en-CA" sz="2900" dirty="0" smtClean="0">
                <a:solidFill>
                  <a:schemeClr val="tx1"/>
                </a:solidFill>
              </a:rPr>
              <a:t>He accused the US of, “occupying the most sacred lands of Islam: the Arabian Peninsula.  It has been stealing resources, dictating to its leaders, humiliating its people, and frightening its neighbours. It is using its rule in the Peninsula as a weapon to fight the neighbouring peoples of Islam.”</a:t>
            </a:r>
          </a:p>
          <a:p>
            <a:r>
              <a:rPr lang="en-CA" sz="2900" dirty="0" smtClean="0">
                <a:solidFill>
                  <a:schemeClr val="tx1"/>
                </a:solidFill>
              </a:rPr>
              <a:t>Because of this fatwa, the counterterrorist center formulated an elaborate plan to kidnap bin Laden while he slept at </a:t>
            </a:r>
            <a:r>
              <a:rPr lang="en-CA" sz="2900" dirty="0" err="1" smtClean="0">
                <a:solidFill>
                  <a:schemeClr val="tx1"/>
                </a:solidFill>
              </a:rPr>
              <a:t>Tarnak</a:t>
            </a:r>
            <a:r>
              <a:rPr lang="en-CA" sz="2900" dirty="0" smtClean="0">
                <a:solidFill>
                  <a:schemeClr val="tx1"/>
                </a:solidFill>
              </a:rPr>
              <a:t> Farms, his complex in the outskirts of Kandahar</a:t>
            </a:r>
          </a:p>
          <a:p>
            <a:r>
              <a:rPr lang="en-CA" sz="2900" dirty="0" smtClean="0">
                <a:solidFill>
                  <a:schemeClr val="tx1"/>
                </a:solidFill>
              </a:rPr>
              <a:t>May 20, 1998 the kidnap plan went into a 4 day trial dry-run.  The plan was then reviewed by the commander of Delta Force who put the success rate of about 50%.  The director of the CIA scrapped the plan</a:t>
            </a:r>
          </a:p>
          <a:p>
            <a:r>
              <a:rPr lang="en-CA" sz="2900" dirty="0" smtClean="0">
                <a:solidFill>
                  <a:schemeClr val="tx1"/>
                </a:solidFill>
              </a:rPr>
              <a:t>August 20, the White House reviewed and rejected a Pentagon plan for a special forces raid in Afghanistan, instead the President decided to launch 75 Tomahawk cruise missiles. More than 20 </a:t>
            </a:r>
            <a:r>
              <a:rPr lang="en-CA" sz="2900" dirty="0" err="1" smtClean="0">
                <a:solidFill>
                  <a:schemeClr val="tx1"/>
                </a:solidFill>
              </a:rPr>
              <a:t>jihaddists</a:t>
            </a:r>
            <a:r>
              <a:rPr lang="en-CA" sz="2900" dirty="0" smtClean="0">
                <a:solidFill>
                  <a:schemeClr val="tx1"/>
                </a:solidFill>
              </a:rPr>
              <a:t> were killed, but bin Laden and other al Qaeda leaders were not there</a:t>
            </a:r>
          </a:p>
          <a:p>
            <a:endParaRPr lang="en-CA" dirty="0">
              <a:solidFill>
                <a:srgbClr val="FF0000"/>
              </a:solidFill>
            </a:endParaRPr>
          </a:p>
        </p:txBody>
      </p:sp>
    </p:spTree>
    <p:extLst>
      <p:ext uri="{BB962C8B-B14F-4D97-AF65-F5344CB8AC3E}">
        <p14:creationId xmlns:p14="http://schemas.microsoft.com/office/powerpoint/2010/main" val="25023160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263" y="280750"/>
            <a:ext cx="11913079" cy="6235553"/>
          </a:xfrm>
          <a:prstGeom prst="rect">
            <a:avLst/>
          </a:prstGeom>
        </p:spPr>
        <p:txBody>
          <a:bodyPr wrap="square">
            <a:spAutoFit/>
          </a:bodyPr>
          <a:lstStyle/>
          <a:p>
            <a:pPr marL="342900" lvl="0" indent="-306000">
              <a:spcBef>
                <a:spcPct val="20000"/>
              </a:spcBef>
              <a:spcAft>
                <a:spcPts val="600"/>
              </a:spcAft>
              <a:buClr>
                <a:srgbClr val="DADADA"/>
              </a:buClr>
              <a:buSzPct val="70000"/>
              <a:buFont typeface="Wingdings 2" charset="2"/>
              <a:buChar char=""/>
            </a:pPr>
            <a:r>
              <a:rPr lang="en-CA" sz="240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rPr>
              <a:t>In September, the </a:t>
            </a:r>
            <a:r>
              <a:rPr lang="en-CA" sz="2400" dirty="0" smtClean="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rPr>
              <a:t>White </a:t>
            </a:r>
            <a:r>
              <a:rPr lang="en-CA" sz="240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rPr>
              <a:t>House rejected another missile attack at </a:t>
            </a:r>
            <a:r>
              <a:rPr lang="en-CA" sz="2400" dirty="0" err="1">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rPr>
              <a:t>Tarnak</a:t>
            </a:r>
            <a:r>
              <a:rPr lang="en-CA" sz="240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rPr>
              <a:t> Farms, but signed an executive order authorizing the freezing of any assets that could be linked to bin Laden</a:t>
            </a:r>
          </a:p>
          <a:p>
            <a:pPr marL="342900" lvl="0" indent="-306000">
              <a:spcBef>
                <a:spcPct val="20000"/>
              </a:spcBef>
              <a:spcAft>
                <a:spcPts val="600"/>
              </a:spcAft>
              <a:buClr>
                <a:srgbClr val="DADADA"/>
              </a:buClr>
              <a:buSzPct val="70000"/>
              <a:buFont typeface="Wingdings 2" charset="2"/>
              <a:buChar char=""/>
            </a:pPr>
            <a:r>
              <a:rPr lang="en-CA" sz="240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rPr>
              <a:t>Bin Laden responded by increasing the number of his personal body guards and took to moving frequently, sleeping in a different location each night as well as escalading his jihad against the US by offering a 9 million dollar reward for the assassination of the US Secretary of State, the Secretary of Defence, the FBI Director or the CIA Director</a:t>
            </a:r>
          </a:p>
          <a:p>
            <a:pPr marL="342900" lvl="0" indent="-306000">
              <a:spcBef>
                <a:spcPct val="20000"/>
              </a:spcBef>
              <a:spcAft>
                <a:spcPts val="600"/>
              </a:spcAft>
              <a:buClr>
                <a:srgbClr val="DADADA"/>
              </a:buClr>
              <a:buSzPct val="70000"/>
              <a:buFont typeface="Wingdings 2" charset="2"/>
              <a:buChar char=""/>
            </a:pPr>
            <a:r>
              <a:rPr lang="en-CA" sz="240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rPr>
              <a:t>In late 1998 or early 1999 he met again with KSM and told him to go forward with the planes </a:t>
            </a:r>
            <a:r>
              <a:rPr lang="en-CA" sz="2400" dirty="0" smtClean="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rPr>
              <a:t>operation</a:t>
            </a:r>
          </a:p>
          <a:p>
            <a:pPr marL="342900" lvl="0" indent="-306000">
              <a:spcBef>
                <a:spcPct val="20000"/>
              </a:spcBef>
              <a:spcAft>
                <a:spcPts val="600"/>
              </a:spcAft>
              <a:buClr>
                <a:srgbClr val="DADADA"/>
              </a:buClr>
              <a:buSzPct val="70000"/>
              <a:buFont typeface="Wingdings 2" charset="2"/>
              <a:buChar char=""/>
            </a:pPr>
            <a:r>
              <a:rPr lang="en-CA" sz="2400" dirty="0" smtClean="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rPr>
              <a:t>On December 4, 1998 President Clinton’s daily briefing was headlined with, “bin Laden Preparing to Hijack US Aircraft and Other Attacks”</a:t>
            </a:r>
          </a:p>
          <a:p>
            <a:pPr marL="342900" lvl="0" indent="-306000">
              <a:spcBef>
                <a:spcPct val="20000"/>
              </a:spcBef>
              <a:spcAft>
                <a:spcPts val="600"/>
              </a:spcAft>
              <a:buClr>
                <a:srgbClr val="DADADA"/>
              </a:buClr>
              <a:buSzPct val="70000"/>
              <a:buFont typeface="Wingdings 2" charset="2"/>
              <a:buChar char=""/>
            </a:pPr>
            <a:r>
              <a:rPr lang="en-CA" sz="2400" dirty="0" smtClean="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rPr>
              <a:t>Two weeks later, On December 20, the CIA received intelligence that bin Laden would be at the governor’s residence in Kandahar. The CIA’s station chief said, “hit him tonight-we may not get another chance”, but the national security team decided against it for fear of collateral damage</a:t>
            </a:r>
            <a:endParaRPr lang="en-CA"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41992403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399" y="-115019"/>
            <a:ext cx="10353762" cy="115019"/>
          </a:xfrm>
        </p:spPr>
        <p:txBody>
          <a:bodyPr>
            <a:normAutofit fontScale="90000"/>
          </a:bodyPr>
          <a:lstStyle/>
          <a:p>
            <a:endParaRPr lang="en-CA" dirty="0"/>
          </a:p>
        </p:txBody>
      </p:sp>
      <p:sp>
        <p:nvSpPr>
          <p:cNvPr id="3" name="Content Placeholder 2"/>
          <p:cNvSpPr>
            <a:spLocks noGrp="1"/>
          </p:cNvSpPr>
          <p:nvPr>
            <p:ph idx="1"/>
          </p:nvPr>
        </p:nvSpPr>
        <p:spPr>
          <a:xfrm>
            <a:off x="65125" y="136560"/>
            <a:ext cx="11792309" cy="6152096"/>
          </a:xfrm>
        </p:spPr>
        <p:txBody>
          <a:bodyPr>
            <a:noAutofit/>
          </a:bodyPr>
          <a:lstStyle/>
          <a:p>
            <a:r>
              <a:rPr lang="en-CA" dirty="0" smtClean="0"/>
              <a:t>The US government thought they had bin Laden when they received intelligence that bin Laden was staying in a hunting camp in western Afghanistan</a:t>
            </a:r>
          </a:p>
          <a:p>
            <a:r>
              <a:rPr lang="en-CA" dirty="0" smtClean="0"/>
              <a:t>The CIA and NIMA (National Imagery Mapping Agency) located and thoroughly mapped the site, but it showed that bin Laden appeared to be a guest of sheikhs from the UAE</a:t>
            </a:r>
          </a:p>
          <a:p>
            <a:r>
              <a:rPr lang="en-CA" dirty="0" smtClean="0"/>
              <a:t>President Clinton (who was facing impeachment at the time of this briefing) scrapped the mission as the UAE were an important ally to the US and he couldn’t risk the sheikhs getting hurt or killed in the strike</a:t>
            </a:r>
          </a:p>
          <a:p>
            <a:r>
              <a:rPr lang="en-CA" dirty="0" smtClean="0"/>
              <a:t>A month later, KSM was summoned to Kandahar and instructed by bin Laden to pursue the planes attack but to scale it down. The original plan (according to KSM-reveled during interrogation) included a total of 10 planes, 9 of which would crash into targets on both coasts and the 10</a:t>
            </a:r>
            <a:r>
              <a:rPr lang="en-CA" baseline="30000" dirty="0" smtClean="0"/>
              <a:t>th</a:t>
            </a:r>
            <a:r>
              <a:rPr lang="en-CA" dirty="0" smtClean="0"/>
              <a:t>, flown by KSM himself, would land the plane at a US airport, kill all male passengers, and deliver a speech condemning US support for Israel, the Philippines, and repressive governments in the Arab world.</a:t>
            </a:r>
          </a:p>
          <a:p>
            <a:r>
              <a:rPr lang="en-CA" dirty="0" smtClean="0"/>
              <a:t>The final plan was refined and scaled back during a series of meetings in a complex called al </a:t>
            </a:r>
            <a:r>
              <a:rPr lang="en-CA" dirty="0" err="1" smtClean="0"/>
              <a:t>Matar</a:t>
            </a:r>
            <a:r>
              <a:rPr lang="en-CA" dirty="0" smtClean="0"/>
              <a:t>, near Kandahar in the spring of 1999.</a:t>
            </a:r>
          </a:p>
          <a:p>
            <a:r>
              <a:rPr lang="en-CA" dirty="0" smtClean="0"/>
              <a:t>In May of 1999 over a 5-day period the US had 3 opportunities to fire on bin Laden, but the White House was not convin</a:t>
            </a:r>
            <a:r>
              <a:rPr lang="en-CA" sz="2400" dirty="0" smtClean="0"/>
              <a:t>ced of the competence of the CIA intelligence, and thus, never issued a missile attack</a:t>
            </a:r>
            <a:endParaRPr lang="en-CA" sz="2400" dirty="0"/>
          </a:p>
        </p:txBody>
      </p:sp>
    </p:spTree>
    <p:extLst>
      <p:ext uri="{BB962C8B-B14F-4D97-AF65-F5344CB8AC3E}">
        <p14:creationId xmlns:p14="http://schemas.microsoft.com/office/powerpoint/2010/main" val="9217605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More blunders….</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By the fall of 1999 the emphasis went from proactively trying to capture/kill bin Laden to defensive activation of every layer of national security</a:t>
            </a:r>
          </a:p>
          <a:p>
            <a:r>
              <a:rPr lang="en-CA" dirty="0" smtClean="0"/>
              <a:t>The CIA’s Counterterrorist Center picked up multiple signs that bin Laden had set in motion major terrorist attacks timed to the turn of the year, although this again was treated with skepticism from the White House</a:t>
            </a:r>
          </a:p>
          <a:p>
            <a:r>
              <a:rPr lang="en-CA" dirty="0" smtClean="0"/>
              <a:t>However, when Jordanian intelligence disrupted a plot to bomb a Radisson Hotel on New Year’s Eve and a random customs check by a Canadian Border Patrol yielded the arrest of an al Qaeda operative who had intended to bomb LAX (Los Angeles International airport), by mid December the US was on high alert</a:t>
            </a:r>
          </a:p>
          <a:p>
            <a:r>
              <a:rPr lang="en-CA" dirty="0" smtClean="0"/>
              <a:t>A record number of Foreign Intelligence Surveillance Act wiretaps were ordered, foreign embassies and CIA operatives were told to arrest anyone with ties to Bin Laden and al Qaeda law enforcement in New Jersey were briefed on emergency plans if Manhattan was attacked. But when no attacks occurred on US soil in 2000, the powers that be relaxed</a:t>
            </a:r>
            <a:endParaRPr lang="en-CA" dirty="0"/>
          </a:p>
        </p:txBody>
      </p:sp>
    </p:spTree>
    <p:extLst>
      <p:ext uri="{BB962C8B-B14F-4D97-AF65-F5344CB8AC3E}">
        <p14:creationId xmlns:p14="http://schemas.microsoft.com/office/powerpoint/2010/main" val="15075392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913795" y="0"/>
            <a:ext cx="10353762" cy="163902"/>
          </a:xfrm>
        </p:spPr>
        <p:txBody>
          <a:bodyPr>
            <a:normAutofit fontScale="90000"/>
          </a:bodyPr>
          <a:lstStyle/>
          <a:p>
            <a:endParaRPr lang="en-CA" dirty="0"/>
          </a:p>
        </p:txBody>
      </p:sp>
      <p:sp>
        <p:nvSpPr>
          <p:cNvPr id="3" name="Content Placeholder 2"/>
          <p:cNvSpPr>
            <a:spLocks noGrp="1"/>
          </p:cNvSpPr>
          <p:nvPr>
            <p:ph idx="1"/>
          </p:nvPr>
        </p:nvSpPr>
        <p:spPr>
          <a:xfrm>
            <a:off x="94891" y="369475"/>
            <a:ext cx="11947584" cy="6376382"/>
          </a:xfrm>
        </p:spPr>
        <p:txBody>
          <a:bodyPr/>
          <a:lstStyle/>
          <a:p>
            <a:r>
              <a:rPr lang="en-CA" dirty="0" smtClean="0"/>
              <a:t>Despite the heightened state of alert, many events were missed:</a:t>
            </a:r>
          </a:p>
          <a:p>
            <a:pPr marL="494100" indent="-457200">
              <a:buAutoNum type="arabicPeriod"/>
            </a:pPr>
            <a:r>
              <a:rPr lang="en-CA" dirty="0" smtClean="0"/>
              <a:t>No one picked up a failed attack in Yemen where a team of al Qaeda intended to bomb a US Navy ship, but had sunk their own boat when they overfilled it with explosives</a:t>
            </a:r>
          </a:p>
          <a:p>
            <a:pPr marL="494100" indent="-457200">
              <a:buAutoNum type="arabicPeriod"/>
            </a:pPr>
            <a:r>
              <a:rPr lang="en-CA" dirty="0" smtClean="0"/>
              <a:t>Not even German intelligence reported the curious travel in late November of 4 students in Hamburg to Pakistan and Afghanistan. This group, known as the Hamburg group, was led by Mohammed Atta and formed the core of the 911 hijackers.  The trip had been hidden to the German authorities by their friends, and as a result, no intelligence regarding travel of these four hijackers was collected or passed on to the US.  As a result, the enormous early warning apparatus of the US National Security system was successfully bypassed</a:t>
            </a:r>
          </a:p>
          <a:p>
            <a:pPr marL="494100" indent="-457200">
              <a:buAutoNum type="arabicPeriod"/>
            </a:pPr>
            <a:r>
              <a:rPr lang="en-CA" dirty="0" smtClean="0"/>
              <a:t>The other hijacking team was not as fortunate. During the FBI’s investigation of the embassy bombing they found a phone number in Yemen that appeared to be an al Qaeda clearing house for al Qaeda phone messages. The father in law of one of the hijackers was now being monitored by the NSA</a:t>
            </a:r>
          </a:p>
          <a:p>
            <a:r>
              <a:rPr lang="en-CA" dirty="0" smtClean="0"/>
              <a:t>Through this, the NSA picked up intelligence of a meeting in January 2000 in Kuala Lumpur, Malaysia</a:t>
            </a:r>
          </a:p>
          <a:p>
            <a:r>
              <a:rPr lang="en-CA" dirty="0" smtClean="0"/>
              <a:t>CIA agents tracked </a:t>
            </a:r>
            <a:r>
              <a:rPr lang="en-CA" dirty="0" err="1" smtClean="0"/>
              <a:t>Midhar</a:t>
            </a:r>
            <a:r>
              <a:rPr lang="en-CA" dirty="0" smtClean="0"/>
              <a:t> (one of the hijackers) to Dubai (</a:t>
            </a:r>
            <a:r>
              <a:rPr lang="en-CA" dirty="0" err="1" smtClean="0"/>
              <a:t>en</a:t>
            </a:r>
            <a:r>
              <a:rPr lang="en-CA" dirty="0" smtClean="0"/>
              <a:t> route to Malaysia), broke into his hotel room and photographed his passport- showing he had a multi-entry US visa</a:t>
            </a:r>
          </a:p>
          <a:p>
            <a:r>
              <a:rPr lang="en-CA" dirty="0" smtClean="0"/>
              <a:t>They faxed this to the CIA’s Counterterrorist Center, which notified intelligence services throughout the world</a:t>
            </a:r>
          </a:p>
          <a:p>
            <a:pPr marL="36900" indent="0">
              <a:buNone/>
            </a:pPr>
            <a:endParaRPr lang="en-CA" dirty="0" smtClean="0"/>
          </a:p>
          <a:p>
            <a:pPr marL="494100" indent="-457200">
              <a:buAutoNum type="arabicPeriod"/>
            </a:pPr>
            <a:endParaRPr lang="en-CA" dirty="0"/>
          </a:p>
        </p:txBody>
      </p:sp>
    </p:spTree>
    <p:extLst>
      <p:ext uri="{BB962C8B-B14F-4D97-AF65-F5344CB8AC3E}">
        <p14:creationId xmlns:p14="http://schemas.microsoft.com/office/powerpoint/2010/main" val="40874896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871" y="-106393"/>
            <a:ext cx="10353762" cy="45719"/>
          </a:xfrm>
        </p:spPr>
        <p:txBody>
          <a:bodyPr>
            <a:normAutofit fontScale="90000"/>
          </a:bodyPr>
          <a:lstStyle/>
          <a:p>
            <a:endParaRPr lang="en-CA" dirty="0"/>
          </a:p>
        </p:txBody>
      </p:sp>
      <p:sp>
        <p:nvSpPr>
          <p:cNvPr id="3" name="Content Placeholder 2"/>
          <p:cNvSpPr>
            <a:spLocks noGrp="1"/>
          </p:cNvSpPr>
          <p:nvPr>
            <p:ph idx="1"/>
          </p:nvPr>
        </p:nvSpPr>
        <p:spPr>
          <a:xfrm>
            <a:off x="0" y="386728"/>
            <a:ext cx="12085608" cy="6246985"/>
          </a:xfrm>
        </p:spPr>
        <p:txBody>
          <a:bodyPr>
            <a:normAutofit lnSpcReduction="10000"/>
          </a:bodyPr>
          <a:lstStyle/>
          <a:p>
            <a:r>
              <a:rPr lang="en-CA" dirty="0" smtClean="0"/>
              <a:t>The CIA requested that Malaysian intelligence provide surveillance of the meeting which was held Jan 5, 2000</a:t>
            </a:r>
            <a:endParaRPr lang="en-CA" dirty="0" smtClean="0">
              <a:solidFill>
                <a:srgbClr val="FF0000"/>
              </a:solidFill>
            </a:endParaRPr>
          </a:p>
          <a:p>
            <a:r>
              <a:rPr lang="en-CA" dirty="0" smtClean="0">
                <a:solidFill>
                  <a:srgbClr val="FF0000"/>
                </a:solidFill>
              </a:rPr>
              <a:t>The Malaysian authorities did “watch” the behaviours and take pictures, but did not wire tap the room</a:t>
            </a:r>
            <a:endParaRPr lang="en-CA" dirty="0" smtClean="0">
              <a:solidFill>
                <a:schemeClr val="tx1"/>
              </a:solidFill>
            </a:endParaRPr>
          </a:p>
          <a:p>
            <a:r>
              <a:rPr lang="en-CA" dirty="0" smtClean="0">
                <a:solidFill>
                  <a:schemeClr val="tx1"/>
                </a:solidFill>
              </a:rPr>
              <a:t>The CIA Counterterrorist Center did notify the FBI of </a:t>
            </a:r>
            <a:r>
              <a:rPr lang="en-CA" dirty="0" err="1" smtClean="0">
                <a:solidFill>
                  <a:schemeClr val="tx1"/>
                </a:solidFill>
              </a:rPr>
              <a:t>Mihdhar’s</a:t>
            </a:r>
            <a:r>
              <a:rPr lang="en-CA" dirty="0" smtClean="0">
                <a:solidFill>
                  <a:schemeClr val="tx1"/>
                </a:solidFill>
              </a:rPr>
              <a:t> American visa and wrote a request asking to share the information about the meeting in Kuala Lumpur and the possibility that one or more of the participants would be travelling to the US.  The FBI responded that “this is not a matter for the FBI”</a:t>
            </a:r>
          </a:p>
          <a:p>
            <a:r>
              <a:rPr lang="en-CA" dirty="0" smtClean="0">
                <a:solidFill>
                  <a:schemeClr val="tx1"/>
                </a:solidFill>
              </a:rPr>
              <a:t>Thus, on Jan 8, 2000 </a:t>
            </a:r>
            <a:r>
              <a:rPr lang="en-CA" dirty="0" err="1" smtClean="0">
                <a:solidFill>
                  <a:schemeClr val="tx1"/>
                </a:solidFill>
              </a:rPr>
              <a:t>Mihdhar</a:t>
            </a:r>
            <a:r>
              <a:rPr lang="en-CA" dirty="0" smtClean="0">
                <a:solidFill>
                  <a:schemeClr val="tx1"/>
                </a:solidFill>
              </a:rPr>
              <a:t>, </a:t>
            </a:r>
            <a:r>
              <a:rPr lang="en-CA" dirty="0" err="1" smtClean="0">
                <a:solidFill>
                  <a:schemeClr val="tx1"/>
                </a:solidFill>
              </a:rPr>
              <a:t>Hazmi</a:t>
            </a:r>
            <a:r>
              <a:rPr lang="en-CA" dirty="0" smtClean="0">
                <a:solidFill>
                  <a:schemeClr val="tx1"/>
                </a:solidFill>
              </a:rPr>
              <a:t> and a third hijacker flew from Kuala Lumpur to </a:t>
            </a:r>
            <a:r>
              <a:rPr lang="en-CA" dirty="0" err="1" smtClean="0">
                <a:solidFill>
                  <a:schemeClr val="tx1"/>
                </a:solidFill>
              </a:rPr>
              <a:t>Bankok</a:t>
            </a:r>
            <a:r>
              <a:rPr lang="en-CA" dirty="0" smtClean="0">
                <a:solidFill>
                  <a:schemeClr val="tx1"/>
                </a:solidFill>
              </a:rPr>
              <a:t> were they were lost to surveillance</a:t>
            </a:r>
            <a:endParaRPr lang="en-CA" dirty="0" smtClean="0">
              <a:solidFill>
                <a:srgbClr val="FF0000"/>
              </a:solidFill>
            </a:endParaRPr>
          </a:p>
          <a:p>
            <a:pPr marL="36900" indent="0">
              <a:buNone/>
            </a:pPr>
            <a:r>
              <a:rPr lang="en-CA" dirty="0" smtClean="0">
                <a:solidFill>
                  <a:schemeClr val="tx1"/>
                </a:solidFill>
              </a:rPr>
              <a:t>4. In March 2000 </a:t>
            </a:r>
            <a:r>
              <a:rPr lang="en-CA" dirty="0" err="1" smtClean="0">
                <a:solidFill>
                  <a:schemeClr val="tx1"/>
                </a:solidFill>
              </a:rPr>
              <a:t>Bankok’s</a:t>
            </a:r>
            <a:r>
              <a:rPr lang="en-CA" dirty="0" smtClean="0">
                <a:solidFill>
                  <a:schemeClr val="tx1"/>
                </a:solidFill>
              </a:rPr>
              <a:t> CIA station reported </a:t>
            </a:r>
            <a:r>
              <a:rPr lang="en-CA" dirty="0" err="1" smtClean="0">
                <a:solidFill>
                  <a:schemeClr val="tx1"/>
                </a:solidFill>
              </a:rPr>
              <a:t>Hamzi</a:t>
            </a:r>
            <a:r>
              <a:rPr lang="en-CA" dirty="0" smtClean="0">
                <a:solidFill>
                  <a:schemeClr val="tx1"/>
                </a:solidFill>
              </a:rPr>
              <a:t> flew into the US on January 15 on a United Airlines flight, but no one outside the </a:t>
            </a:r>
            <a:r>
              <a:rPr lang="en-CA" dirty="0" err="1" smtClean="0">
                <a:solidFill>
                  <a:schemeClr val="tx1"/>
                </a:solidFill>
              </a:rPr>
              <a:t>Counterterroist</a:t>
            </a:r>
            <a:r>
              <a:rPr lang="en-CA" dirty="0" smtClean="0">
                <a:solidFill>
                  <a:schemeClr val="tx1"/>
                </a:solidFill>
              </a:rPr>
              <a:t> Center was notified</a:t>
            </a:r>
          </a:p>
          <a:p>
            <a:pPr marL="36900" indent="0">
              <a:buNone/>
            </a:pPr>
            <a:r>
              <a:rPr lang="en-CA" dirty="0" smtClean="0">
                <a:solidFill>
                  <a:schemeClr val="tx1"/>
                </a:solidFill>
              </a:rPr>
              <a:t>5. When the bombing of USS Cole occurred, interest in </a:t>
            </a:r>
            <a:r>
              <a:rPr lang="en-CA" dirty="0" err="1" smtClean="0">
                <a:solidFill>
                  <a:schemeClr val="tx1"/>
                </a:solidFill>
              </a:rPr>
              <a:t>Mihdhar</a:t>
            </a:r>
            <a:r>
              <a:rPr lang="en-CA" dirty="0" smtClean="0">
                <a:solidFill>
                  <a:schemeClr val="tx1"/>
                </a:solidFill>
              </a:rPr>
              <a:t> was renewed as the USS Cole bomber </a:t>
            </a:r>
            <a:r>
              <a:rPr lang="en-CA" dirty="0" err="1" smtClean="0">
                <a:solidFill>
                  <a:schemeClr val="tx1"/>
                </a:solidFill>
              </a:rPr>
              <a:t>Khallad</a:t>
            </a:r>
            <a:r>
              <a:rPr lang="en-CA" dirty="0" smtClean="0">
                <a:solidFill>
                  <a:schemeClr val="tx1"/>
                </a:solidFill>
              </a:rPr>
              <a:t> had been photographed with him at the meeting in Kuala Lumpur.  But since there were no wiretaps, all intelligence about the USS Cole and the 911 attacks were lost</a:t>
            </a:r>
          </a:p>
          <a:p>
            <a:pPr marL="36900" indent="0">
              <a:buNone/>
            </a:pPr>
            <a:r>
              <a:rPr lang="en-CA" dirty="0" smtClean="0">
                <a:solidFill>
                  <a:schemeClr val="tx1"/>
                </a:solidFill>
              </a:rPr>
              <a:t>6. By the end of June 2000 three of the four 911 pilots were safely in the US being trained to fly by US flight schools (KSM’s nephew </a:t>
            </a:r>
            <a:r>
              <a:rPr lang="en-CA" dirty="0" err="1" smtClean="0">
                <a:solidFill>
                  <a:schemeClr val="tx1"/>
                </a:solidFill>
              </a:rPr>
              <a:t>Ramzi</a:t>
            </a:r>
            <a:r>
              <a:rPr lang="en-CA" dirty="0" smtClean="0">
                <a:solidFill>
                  <a:schemeClr val="tx1"/>
                </a:solidFill>
              </a:rPr>
              <a:t> Youssef- remember him???- paid for the flight training of all three of these hijackers)</a:t>
            </a:r>
          </a:p>
          <a:p>
            <a:pPr marL="36900" indent="0">
              <a:buNone/>
            </a:pPr>
            <a:r>
              <a:rPr lang="en-CA" dirty="0" smtClean="0">
                <a:solidFill>
                  <a:schemeClr val="tx1"/>
                </a:solidFill>
              </a:rPr>
              <a:t>7. The 4</a:t>
            </a:r>
            <a:r>
              <a:rPr lang="en-CA" baseline="30000" dirty="0" smtClean="0">
                <a:solidFill>
                  <a:schemeClr val="tx1"/>
                </a:solidFill>
              </a:rPr>
              <a:t>th</a:t>
            </a:r>
            <a:r>
              <a:rPr lang="en-CA" dirty="0" smtClean="0">
                <a:solidFill>
                  <a:schemeClr val="tx1"/>
                </a:solidFill>
              </a:rPr>
              <a:t>pilot (Hani </a:t>
            </a:r>
            <a:r>
              <a:rPr lang="en-CA" dirty="0" err="1" smtClean="0">
                <a:solidFill>
                  <a:schemeClr val="tx1"/>
                </a:solidFill>
              </a:rPr>
              <a:t>Hanjour</a:t>
            </a:r>
            <a:r>
              <a:rPr lang="en-CA" dirty="0" smtClean="0">
                <a:solidFill>
                  <a:schemeClr val="tx1"/>
                </a:solidFill>
              </a:rPr>
              <a:t>) lived in the states off an on throughout the 1990’s and was already trained as a pilot. December 8, 2000 </a:t>
            </a:r>
            <a:r>
              <a:rPr lang="en-CA" dirty="0" err="1" smtClean="0">
                <a:solidFill>
                  <a:schemeClr val="tx1"/>
                </a:solidFill>
              </a:rPr>
              <a:t>Hanjour</a:t>
            </a:r>
            <a:r>
              <a:rPr lang="en-CA" dirty="0" smtClean="0">
                <a:solidFill>
                  <a:schemeClr val="tx1"/>
                </a:solidFill>
              </a:rPr>
              <a:t> arrived in San Diego </a:t>
            </a:r>
            <a:endParaRPr lang="en-CA" dirty="0">
              <a:solidFill>
                <a:schemeClr val="tx1"/>
              </a:solidFill>
            </a:endParaRPr>
          </a:p>
        </p:txBody>
      </p:sp>
    </p:spTree>
    <p:extLst>
      <p:ext uri="{BB962C8B-B14F-4D97-AF65-F5344CB8AC3E}">
        <p14:creationId xmlns:p14="http://schemas.microsoft.com/office/powerpoint/2010/main" val="29067135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Clinton’s Major Blunder…</a:t>
            </a:r>
            <a:endParaRPr lang="en-CA" dirty="0"/>
          </a:p>
        </p:txBody>
      </p:sp>
      <p:sp>
        <p:nvSpPr>
          <p:cNvPr id="3" name="Content Placeholder 2"/>
          <p:cNvSpPr>
            <a:spLocks noGrp="1"/>
          </p:cNvSpPr>
          <p:nvPr>
            <p:ph idx="1"/>
          </p:nvPr>
        </p:nvSpPr>
        <p:spPr>
          <a:xfrm>
            <a:off x="198408" y="1508162"/>
            <a:ext cx="11069149" cy="4935770"/>
          </a:xfrm>
        </p:spPr>
        <p:txBody>
          <a:bodyPr>
            <a:normAutofit/>
          </a:bodyPr>
          <a:lstStyle/>
          <a:p>
            <a:r>
              <a:rPr lang="en-CA" sz="2400" dirty="0" smtClean="0"/>
              <a:t>Even though it was clear that the bombing of the USS Cole was an al </a:t>
            </a:r>
            <a:r>
              <a:rPr lang="en-CA" sz="2400" dirty="0"/>
              <a:t>Q</a:t>
            </a:r>
            <a:r>
              <a:rPr lang="en-CA" sz="2400" dirty="0" smtClean="0"/>
              <a:t>aeda operation, it remained officially as an “unproven assumption” and since the US Presidential election was also under way at this time, President Clinton told the 911 Commission that he would have given the order to move on the Taliban and al </a:t>
            </a:r>
            <a:r>
              <a:rPr lang="en-CA" sz="2400" dirty="0" err="1" smtClean="0"/>
              <a:t>Quada</a:t>
            </a:r>
            <a:r>
              <a:rPr lang="en-CA" sz="2400" dirty="0" smtClean="0"/>
              <a:t>, but thought it would be “irresponsible” for a president to launch an attack on another country based on “preliminary judgement”.  </a:t>
            </a:r>
          </a:p>
          <a:p>
            <a:r>
              <a:rPr lang="en-CA" sz="2400" dirty="0" smtClean="0"/>
              <a:t>This, as you can imagine, frustrated the heck out of the CIA Counterterrorist Center who knew they had given more than enough evidence proving the link to al Qaeda</a:t>
            </a:r>
          </a:p>
          <a:p>
            <a:r>
              <a:rPr lang="en-CA" sz="2400" dirty="0" smtClean="0">
                <a:solidFill>
                  <a:srgbClr val="FFFF00"/>
                </a:solidFill>
              </a:rPr>
              <a:t>Here’s the thing… if the order had really been given back in 1998 to capture or kill bin Laden then why was the White House now looking for “specific proof” before moving on bin Laden?</a:t>
            </a:r>
            <a:endParaRPr lang="en-CA" sz="2400" dirty="0">
              <a:solidFill>
                <a:srgbClr val="FFFF00"/>
              </a:solidFill>
            </a:endParaRPr>
          </a:p>
        </p:txBody>
      </p:sp>
    </p:spTree>
    <p:extLst>
      <p:ext uri="{BB962C8B-B14F-4D97-AF65-F5344CB8AC3E}">
        <p14:creationId xmlns:p14="http://schemas.microsoft.com/office/powerpoint/2010/main" val="22754419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did they chose the targets they did?</a:t>
            </a:r>
            <a:endParaRPr lang="en-CA" dirty="0"/>
          </a:p>
        </p:txBody>
      </p:sp>
      <p:sp>
        <p:nvSpPr>
          <p:cNvPr id="3" name="Content Placeholder 2"/>
          <p:cNvSpPr>
            <a:spLocks noGrp="1"/>
          </p:cNvSpPr>
          <p:nvPr>
            <p:ph idx="1"/>
          </p:nvPr>
        </p:nvSpPr>
        <p:spPr>
          <a:xfrm>
            <a:off x="224287" y="1732449"/>
            <a:ext cx="11043270" cy="4058751"/>
          </a:xfrm>
        </p:spPr>
        <p:txBody>
          <a:bodyPr/>
          <a:lstStyle/>
          <a:p>
            <a:r>
              <a:rPr lang="en-CA" dirty="0" smtClean="0"/>
              <a:t>As you now know, the original scope of the attack was scaled back.  Why the WTC? Why the Pentagon? Why the Washington Capitol building?</a:t>
            </a:r>
          </a:p>
          <a:p>
            <a:r>
              <a:rPr lang="en-CA" dirty="0" smtClean="0"/>
              <a:t>These terrorists wanted to “destroy the head of the snake”, essentially wanted to destroy the US and make the country collapse into ruin. How do you do this? Simply put, you destroy the three things that keep a country a superpower… hit them </a:t>
            </a:r>
            <a:r>
              <a:rPr lang="en-CA" dirty="0" smtClean="0">
                <a:solidFill>
                  <a:srgbClr val="FFFF00"/>
                </a:solidFill>
              </a:rPr>
              <a:t>financially</a:t>
            </a:r>
            <a:r>
              <a:rPr lang="en-CA" dirty="0" smtClean="0"/>
              <a:t>, </a:t>
            </a:r>
            <a:r>
              <a:rPr lang="en-CA" dirty="0" smtClean="0">
                <a:solidFill>
                  <a:srgbClr val="92D050"/>
                </a:solidFill>
              </a:rPr>
              <a:t>politically</a:t>
            </a:r>
            <a:r>
              <a:rPr lang="en-CA" dirty="0" smtClean="0"/>
              <a:t> and </a:t>
            </a:r>
            <a:r>
              <a:rPr lang="en-CA" dirty="0" smtClean="0">
                <a:solidFill>
                  <a:srgbClr val="FF0000"/>
                </a:solidFill>
              </a:rPr>
              <a:t>militarily</a:t>
            </a:r>
            <a:r>
              <a:rPr lang="en-CA" dirty="0" smtClean="0"/>
              <a:t>. </a:t>
            </a:r>
          </a:p>
          <a:p>
            <a:pPr marL="36900" indent="0">
              <a:buNone/>
            </a:pPr>
            <a:endParaRPr lang="en-CA" dirty="0"/>
          </a:p>
          <a:p>
            <a:pPr marL="36900" indent="0">
              <a:buNone/>
            </a:pPr>
            <a:r>
              <a:rPr lang="en-CA" dirty="0" smtClean="0"/>
              <a:t>WTC- center of US </a:t>
            </a:r>
            <a:r>
              <a:rPr lang="en-CA" dirty="0" smtClean="0">
                <a:solidFill>
                  <a:srgbClr val="FFFF00"/>
                </a:solidFill>
              </a:rPr>
              <a:t>economy </a:t>
            </a:r>
            <a:r>
              <a:rPr lang="en-CA" dirty="0" smtClean="0"/>
              <a:t>including the NYSE (having FBI/ATF headquarters there was also a       </a:t>
            </a:r>
          </a:p>
          <a:p>
            <a:pPr marL="36900" indent="0">
              <a:buNone/>
            </a:pPr>
            <a:r>
              <a:rPr lang="en-CA" dirty="0"/>
              <a:t> </a:t>
            </a:r>
            <a:r>
              <a:rPr lang="en-CA" dirty="0" smtClean="0"/>
              <a:t>             bonus)</a:t>
            </a:r>
          </a:p>
          <a:p>
            <a:pPr marL="36900" indent="0">
              <a:buNone/>
            </a:pPr>
            <a:r>
              <a:rPr lang="en-CA" dirty="0" smtClean="0"/>
              <a:t>Pentagon- center of US </a:t>
            </a:r>
            <a:r>
              <a:rPr lang="en-CA" dirty="0" smtClean="0">
                <a:solidFill>
                  <a:srgbClr val="FF0000"/>
                </a:solidFill>
              </a:rPr>
              <a:t>military</a:t>
            </a:r>
            <a:r>
              <a:rPr lang="en-CA" dirty="0" smtClean="0"/>
              <a:t> power</a:t>
            </a:r>
          </a:p>
          <a:p>
            <a:pPr marL="36900" indent="0">
              <a:buNone/>
            </a:pPr>
            <a:r>
              <a:rPr lang="en-CA" dirty="0" smtClean="0"/>
              <a:t>Washington Capitol- center of US </a:t>
            </a:r>
            <a:r>
              <a:rPr lang="en-CA" dirty="0" smtClean="0">
                <a:solidFill>
                  <a:srgbClr val="92D050"/>
                </a:solidFill>
              </a:rPr>
              <a:t>Government</a:t>
            </a:r>
            <a:r>
              <a:rPr lang="en-CA" dirty="0" smtClean="0"/>
              <a:t> power</a:t>
            </a:r>
            <a:endParaRPr lang="en-CA" dirty="0"/>
          </a:p>
        </p:txBody>
      </p:sp>
    </p:spTree>
    <p:extLst>
      <p:ext uri="{BB962C8B-B14F-4D97-AF65-F5344CB8AC3E}">
        <p14:creationId xmlns:p14="http://schemas.microsoft.com/office/powerpoint/2010/main" val="616755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553" y="361950"/>
            <a:ext cx="11800936" cy="5909310"/>
          </a:xfrm>
          <a:prstGeom prst="rect">
            <a:avLst/>
          </a:prstGeom>
        </p:spPr>
        <p:txBody>
          <a:bodyPr wrap="square">
            <a:spAutoFit/>
          </a:bodyPr>
          <a:lstStyle/>
          <a:p>
            <a:r>
              <a:rPr lang="en-CA" dirty="0" smtClean="0"/>
              <a:t> </a:t>
            </a:r>
            <a:r>
              <a:rPr lang="en-CA" dirty="0" smtClean="0">
                <a:solidFill>
                  <a:srgbClr val="FF0000"/>
                </a:solidFill>
              </a:rPr>
              <a:t>8:24 </a:t>
            </a:r>
            <a:r>
              <a:rPr lang="en-CA" dirty="0">
                <a:solidFill>
                  <a:srgbClr val="FF0000"/>
                </a:solidFill>
              </a:rPr>
              <a:t>a.m</a:t>
            </a:r>
            <a:r>
              <a:rPr lang="en-CA" dirty="0"/>
              <a:t>.: This transmission comes from American 11: "We have some planes. Just stay quiet, and you'll be okay. We are returning to the airport" ("We have some planes," was unintelligible.) Seconds later another statement follows: "Nobody move. Everything will be okay. If you try to make any moves, you'll endanger yourself and the airplane. Just stay quiet."</a:t>
            </a:r>
          </a:p>
          <a:p>
            <a:r>
              <a:rPr lang="en-CA" dirty="0"/>
              <a:t> </a:t>
            </a:r>
          </a:p>
          <a:p>
            <a:r>
              <a:rPr lang="en-CA" dirty="0">
                <a:solidFill>
                  <a:srgbClr val="FF0000"/>
                </a:solidFill>
              </a:rPr>
              <a:t>8:28 a.m.:   </a:t>
            </a:r>
            <a:r>
              <a:rPr lang="en-CA" dirty="0"/>
              <a:t>The FAA's Boston Center calls FAA Command Center in Herndon, Virginia, and reports that American 11 has been hijacked.</a:t>
            </a:r>
          </a:p>
          <a:p>
            <a:r>
              <a:rPr lang="en-CA" dirty="0"/>
              <a:t> </a:t>
            </a:r>
          </a:p>
          <a:p>
            <a:r>
              <a:rPr lang="en-CA" dirty="0">
                <a:solidFill>
                  <a:srgbClr val="FF0000"/>
                </a:solidFill>
              </a:rPr>
              <a:t>8:34 a.m.: </a:t>
            </a:r>
            <a:r>
              <a:rPr lang="en-CA" dirty="0"/>
              <a:t>Boston Center receives another transmission from American 11: "Nobody move please. We are going back to the airport. Don't try to make any stupid moves."</a:t>
            </a:r>
          </a:p>
          <a:p>
            <a:r>
              <a:rPr lang="en-CA" dirty="0"/>
              <a:t> </a:t>
            </a:r>
          </a:p>
          <a:p>
            <a:r>
              <a:rPr lang="en-CA" dirty="0">
                <a:solidFill>
                  <a:srgbClr val="FF0000"/>
                </a:solidFill>
              </a:rPr>
              <a:t>8:37 a.m.: </a:t>
            </a:r>
            <a:r>
              <a:rPr lang="en-CA" dirty="0"/>
              <a:t>Boston Center informs NORAD of American 11's hijacking. It is the first notice the military receives of the unfolding events. </a:t>
            </a:r>
          </a:p>
          <a:p>
            <a:r>
              <a:rPr lang="en-CA" dirty="0"/>
              <a:t> </a:t>
            </a:r>
          </a:p>
          <a:p>
            <a:r>
              <a:rPr lang="en-CA" dirty="0">
                <a:solidFill>
                  <a:srgbClr val="00B0F0"/>
                </a:solidFill>
              </a:rPr>
              <a:t>FAA: "Hi. Boston Center TMU, we have a problem here. We have a hijacked aircraft headed towards New York, and we need you guys, we need someone to scramble some F-16s or something up there, help us out."</a:t>
            </a:r>
          </a:p>
          <a:p>
            <a:endParaRPr lang="en-CA" dirty="0">
              <a:solidFill>
                <a:srgbClr val="00B0F0"/>
              </a:solidFill>
            </a:endParaRPr>
          </a:p>
          <a:p>
            <a:r>
              <a:rPr lang="en-CA" dirty="0" smtClean="0">
                <a:solidFill>
                  <a:srgbClr val="FFFF00"/>
                </a:solidFill>
              </a:rPr>
              <a:t>NORAD</a:t>
            </a:r>
            <a:r>
              <a:rPr lang="en-CA" dirty="0">
                <a:solidFill>
                  <a:srgbClr val="FFFF00"/>
                </a:solidFill>
              </a:rPr>
              <a:t>: "Is this real-world or exercise?"</a:t>
            </a:r>
          </a:p>
          <a:p>
            <a:r>
              <a:rPr lang="en-CA" dirty="0"/>
              <a:t> </a:t>
            </a:r>
          </a:p>
          <a:p>
            <a:r>
              <a:rPr lang="en-CA" dirty="0">
                <a:solidFill>
                  <a:srgbClr val="00B0F0"/>
                </a:solidFill>
              </a:rPr>
              <a:t>FAA:   "No, this is not an exercise, not a test."</a:t>
            </a:r>
          </a:p>
          <a:p>
            <a:r>
              <a:rPr lang="en-CA" dirty="0"/>
              <a:t> </a:t>
            </a:r>
          </a:p>
        </p:txBody>
      </p:sp>
    </p:spTree>
    <p:extLst>
      <p:ext uri="{BB962C8B-B14F-4D97-AF65-F5344CB8AC3E}">
        <p14:creationId xmlns:p14="http://schemas.microsoft.com/office/powerpoint/2010/main" val="3719457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790" y="0"/>
            <a:ext cx="7974419" cy="6858000"/>
          </a:xfrm>
          <a:prstGeom prst="rect">
            <a:avLst/>
          </a:prstGeom>
        </p:spPr>
      </p:pic>
    </p:spTree>
    <p:extLst>
      <p:ext uri="{BB962C8B-B14F-4D97-AF65-F5344CB8AC3E}">
        <p14:creationId xmlns:p14="http://schemas.microsoft.com/office/powerpoint/2010/main" val="12566986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238" y="198408"/>
            <a:ext cx="7875917" cy="6409426"/>
          </a:xfrm>
          <a:prstGeom prst="rect">
            <a:avLst/>
          </a:prstGeom>
        </p:spPr>
      </p:pic>
    </p:spTree>
    <p:extLst>
      <p:ext uri="{BB962C8B-B14F-4D97-AF65-F5344CB8AC3E}">
        <p14:creationId xmlns:p14="http://schemas.microsoft.com/office/powerpoint/2010/main" val="34606634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385" y="319177"/>
            <a:ext cx="7047781" cy="6349042"/>
          </a:xfrm>
          <a:prstGeom prst="rect">
            <a:avLst/>
          </a:prstGeom>
        </p:spPr>
      </p:pic>
    </p:spTree>
    <p:extLst>
      <p:ext uri="{BB962C8B-B14F-4D97-AF65-F5344CB8AC3E}">
        <p14:creationId xmlns:p14="http://schemas.microsoft.com/office/powerpoint/2010/main" val="25670308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136" y="603848"/>
            <a:ext cx="5438805" cy="5607170"/>
          </a:xfrm>
          <a:prstGeom prst="rect">
            <a:avLst/>
          </a:prstGeom>
        </p:spPr>
      </p:pic>
      <p:sp>
        <p:nvSpPr>
          <p:cNvPr id="4" name="Content Placeholder 3"/>
          <p:cNvSpPr>
            <a:spLocks noGrp="1"/>
          </p:cNvSpPr>
          <p:nvPr>
            <p:ph idx="1"/>
          </p:nvPr>
        </p:nvSpPr>
        <p:spPr>
          <a:xfrm>
            <a:off x="267419" y="231474"/>
            <a:ext cx="4727276" cy="6341853"/>
          </a:xfrm>
        </p:spPr>
        <p:txBody>
          <a:bodyPr>
            <a:normAutofit fontScale="92500" lnSpcReduction="10000"/>
          </a:bodyPr>
          <a:lstStyle/>
          <a:p>
            <a:r>
              <a:rPr lang="en-CA" dirty="0"/>
              <a:t>American Airlines Flight 11 crashes at roughly 466 mph (790 km/h or 219m/s or 425 knots) into the north face of the North Tower (1 WTC) of the World Trade Center, between floors 93 and 99. </a:t>
            </a:r>
            <a:r>
              <a:rPr lang="en-CA" dirty="0" smtClean="0"/>
              <a:t>The </a:t>
            </a:r>
            <a:r>
              <a:rPr lang="en-CA" dirty="0"/>
              <a:t>aircraft enters the tower intact. It plows to the building's core, severing all three gypsum-encased stairwells, dragging combustibles with it. A powerful shock wave travels down to the ground and up again. The combustibles and the remnants of the aircraft are ignited by the burning fuel. As the building lacks a traditional full cage frame and depends almost entirely on the strength of a narrow structural core running up the center, fire at the center of the impact zone is in a position to compromise the integrity of all internal columns. People below the severed stairwells start to evacuate—no one above the impact zone is able to do so.</a:t>
            </a:r>
          </a:p>
        </p:txBody>
      </p:sp>
    </p:spTree>
    <p:extLst>
      <p:ext uri="{BB962C8B-B14F-4D97-AF65-F5344CB8AC3E}">
        <p14:creationId xmlns:p14="http://schemas.microsoft.com/office/powerpoint/2010/main" val="9638235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779253"/>
          </a:xfrm>
        </p:spPr>
        <p:txBody>
          <a:bodyPr/>
          <a:lstStyle/>
          <a:p>
            <a:r>
              <a:rPr lang="en-CA" dirty="0" smtClean="0"/>
              <a:t>Human Casualties</a:t>
            </a:r>
            <a:endParaRPr lang="en-CA"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23063" y="609600"/>
            <a:ext cx="4078111" cy="5181600"/>
          </a:xfrm>
        </p:spPr>
      </p:pic>
      <p:sp>
        <p:nvSpPr>
          <p:cNvPr id="4" name="Text Placeholder 3"/>
          <p:cNvSpPr>
            <a:spLocks noGrp="1"/>
          </p:cNvSpPr>
          <p:nvPr>
            <p:ph type="body" sz="half" idx="2"/>
          </p:nvPr>
        </p:nvSpPr>
        <p:spPr>
          <a:xfrm>
            <a:off x="913795" y="1388854"/>
            <a:ext cx="3706889" cy="4402346"/>
          </a:xfrm>
        </p:spPr>
        <p:txBody>
          <a:bodyPr/>
          <a:lstStyle/>
          <a:p>
            <a:pPr algn="l"/>
            <a:r>
              <a:rPr lang="en-CA" dirty="0" smtClean="0"/>
              <a:t>Above the impact zone everyone is trapped</a:t>
            </a:r>
          </a:p>
          <a:p>
            <a:pPr algn="l"/>
            <a:r>
              <a:rPr lang="en-CA" dirty="0" smtClean="0"/>
              <a:t>Many decide to jump or accidentally fall out of the windows above the impact zone, showing just how brutal the conditions were inside the tower</a:t>
            </a:r>
          </a:p>
          <a:p>
            <a:pPr algn="l"/>
            <a:r>
              <a:rPr lang="en-CA" dirty="0" smtClean="0"/>
              <a:t>At least 200 people either jumped or fell out of the tower</a:t>
            </a:r>
            <a:endParaRPr lang="en-CA" dirty="0"/>
          </a:p>
          <a:p>
            <a:pPr algn="l"/>
            <a:endParaRPr lang="en-CA" dirty="0"/>
          </a:p>
        </p:txBody>
      </p:sp>
    </p:spTree>
    <p:extLst>
      <p:ext uri="{BB962C8B-B14F-4D97-AF65-F5344CB8AC3E}">
        <p14:creationId xmlns:p14="http://schemas.microsoft.com/office/powerpoint/2010/main" val="38266632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663" y="152400"/>
            <a:ext cx="10353762" cy="970450"/>
          </a:xfrm>
        </p:spPr>
        <p:txBody>
          <a:bodyPr/>
          <a:lstStyle/>
          <a:p>
            <a:r>
              <a:rPr lang="en-CA" dirty="0" smtClean="0"/>
              <a:t>Evacuation and Problems</a:t>
            </a:r>
            <a:endParaRPr lang="en-CA" dirty="0"/>
          </a:p>
        </p:txBody>
      </p:sp>
      <p:sp>
        <p:nvSpPr>
          <p:cNvPr id="3" name="Content Placeholder 2"/>
          <p:cNvSpPr>
            <a:spLocks noGrp="1"/>
          </p:cNvSpPr>
          <p:nvPr>
            <p:ph idx="1"/>
          </p:nvPr>
        </p:nvSpPr>
        <p:spPr>
          <a:xfrm>
            <a:off x="388189" y="1007831"/>
            <a:ext cx="11731925" cy="4978902"/>
          </a:xfrm>
        </p:spPr>
        <p:txBody>
          <a:bodyPr>
            <a:noAutofit/>
          </a:bodyPr>
          <a:lstStyle/>
          <a:p>
            <a:r>
              <a:rPr lang="en-CA" sz="2400" dirty="0"/>
              <a:t>WTC 1, or the North Tower, was the first of the Twin Towers to be completed, the first to be hit by a plane on September 11th, and the last to be destroyed</a:t>
            </a:r>
            <a:r>
              <a:rPr lang="en-CA" sz="2400" dirty="0" smtClean="0"/>
              <a:t>.</a:t>
            </a:r>
          </a:p>
          <a:p>
            <a:r>
              <a:rPr lang="en-CA" sz="2400" dirty="0"/>
              <a:t>Upon impact, fireballs and smoke emerged from the building. The impact rocked the tower, causing a horizontal deflection of perhaps 10 feet on the upper </a:t>
            </a:r>
            <a:r>
              <a:rPr lang="en-CA" sz="2400" dirty="0" smtClean="0"/>
              <a:t>floors</a:t>
            </a:r>
          </a:p>
          <a:p>
            <a:r>
              <a:rPr lang="en-CA" sz="2400" dirty="0" smtClean="0"/>
              <a:t>Flight </a:t>
            </a:r>
            <a:r>
              <a:rPr lang="en-CA" sz="2400" dirty="0"/>
              <a:t>11 was carrying an estimated 10,000 gallons of fuel at the time of impact. There is only one known video, and no known photographs, capturing the moment of impact and subsequent fireball development. It shows orange fireballs and torrents of smoke possibly obscuring fireballs emerging from the punctured north wall and the east </a:t>
            </a:r>
            <a:r>
              <a:rPr lang="en-CA" sz="2400" dirty="0" smtClean="0"/>
              <a:t>wall.</a:t>
            </a:r>
          </a:p>
          <a:p>
            <a:r>
              <a:rPr lang="en-CA" sz="2400" dirty="0" smtClean="0"/>
              <a:t>The </a:t>
            </a:r>
            <a:r>
              <a:rPr lang="en-CA" sz="2400" dirty="0"/>
              <a:t>centered impact had embedded most of the plane in the tower's stout core, and fireballs fed by office air with atomized jet fuel spilled out of the punctured north wall and adjacent east wall. It is widely believed that most of the fuel remained inside the building and burned there. Unlike the South Tower impact, the only piece of plane documented to exit the North Tower was a small piece of landing gear (and supposedly a hijacker's passport). </a:t>
            </a:r>
          </a:p>
        </p:txBody>
      </p:sp>
    </p:spTree>
    <p:extLst>
      <p:ext uri="{BB962C8B-B14F-4D97-AF65-F5344CB8AC3E}">
        <p14:creationId xmlns:p14="http://schemas.microsoft.com/office/powerpoint/2010/main" val="10129857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39" y="214200"/>
            <a:ext cx="11551374" cy="5962313"/>
          </a:xfrm>
        </p:spPr>
        <p:txBody>
          <a:bodyPr/>
          <a:lstStyle/>
          <a:p>
            <a:r>
              <a:rPr lang="en-CA" sz="2800" dirty="0"/>
              <a:t>For a few minutes after the impact fires could be seen on several floors, including most of the perimeter of one floor. </a:t>
            </a:r>
            <a:endParaRPr lang="en-CA" sz="2800" dirty="0" smtClean="0"/>
          </a:p>
          <a:p>
            <a:r>
              <a:rPr lang="en-CA" sz="2800" dirty="0" smtClean="0"/>
              <a:t>By </a:t>
            </a:r>
            <a:r>
              <a:rPr lang="en-CA" sz="2800" dirty="0"/>
              <a:t>the time the South Tower was hit, less fire was visible from the Building's north side, and the smoke had turned darker, apparently due to the exhaustion of the jet fuel. </a:t>
            </a:r>
            <a:endParaRPr lang="en-CA" sz="2800" dirty="0" smtClean="0"/>
          </a:p>
          <a:p>
            <a:r>
              <a:rPr lang="en-CA" sz="2800" dirty="0" smtClean="0"/>
              <a:t>As </a:t>
            </a:r>
            <a:r>
              <a:rPr lang="en-CA" sz="2800" dirty="0"/>
              <a:t>time progressed, the fires spread to new areas while burning out in others. </a:t>
            </a:r>
            <a:endParaRPr lang="en-CA" sz="2800" dirty="0" smtClean="0"/>
          </a:p>
          <a:p>
            <a:r>
              <a:rPr lang="en-CA" sz="2800" dirty="0" smtClean="0"/>
              <a:t>Photographs </a:t>
            </a:r>
            <a:r>
              <a:rPr lang="en-CA" sz="2800" dirty="0"/>
              <a:t>show significant expanses of fires near the windows on several floors prior to the tower's destruction. A span about 40 feet wide at the 104th floor of the northwest face showed large emergent flames starting about the time that the South Tower fell</a:t>
            </a:r>
            <a:r>
              <a:rPr lang="en-CA" sz="2800" dirty="0" smtClean="0"/>
              <a:t>.</a:t>
            </a:r>
          </a:p>
          <a:p>
            <a:endParaRPr lang="en-CA" dirty="0"/>
          </a:p>
        </p:txBody>
      </p:sp>
    </p:spTree>
    <p:extLst>
      <p:ext uri="{BB962C8B-B14F-4D97-AF65-F5344CB8AC3E}">
        <p14:creationId xmlns:p14="http://schemas.microsoft.com/office/powerpoint/2010/main" val="2478844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0"/>
            <a:ext cx="10353762" cy="970450"/>
          </a:xfrm>
        </p:spPr>
        <p:txBody>
          <a:bodyPr/>
          <a:lstStyle/>
          <a:p>
            <a:r>
              <a:rPr lang="en-CA" dirty="0" smtClean="0"/>
              <a:t>Evacuation and Rescue North tower</a:t>
            </a:r>
            <a:endParaRPr lang="en-CA" dirty="0"/>
          </a:p>
        </p:txBody>
      </p:sp>
      <p:sp>
        <p:nvSpPr>
          <p:cNvPr id="3" name="Content Placeholder 2"/>
          <p:cNvSpPr>
            <a:spLocks noGrp="1"/>
          </p:cNvSpPr>
          <p:nvPr>
            <p:ph idx="1"/>
          </p:nvPr>
        </p:nvSpPr>
        <p:spPr>
          <a:xfrm>
            <a:off x="-1" y="753329"/>
            <a:ext cx="12111487" cy="6104671"/>
          </a:xfrm>
        </p:spPr>
        <p:txBody>
          <a:bodyPr>
            <a:normAutofit/>
          </a:bodyPr>
          <a:lstStyle/>
          <a:p>
            <a:r>
              <a:rPr lang="en-CA" dirty="0"/>
              <a:t>The evacuation of the North Tower proceeded efficiently from the time it was hit, via the three stairways. The elevators were all knocked out. The 102 minutes between the impact and collapse allowed the vast majority of its occupants below the crash zone to escape to safety. </a:t>
            </a:r>
          </a:p>
          <a:p>
            <a:endParaRPr lang="en-CA" dirty="0"/>
          </a:p>
          <a:p>
            <a:r>
              <a:rPr lang="en-CA" dirty="0"/>
              <a:t>No one on the 91st floor or above is believed to have survived. The New York Times estimated that 1,344 of the people in this zone perished. It is not clear how many remained alive until the collapse, but many parts of the upper floors filled </a:t>
            </a:r>
            <a:r>
              <a:rPr lang="en-CA" dirty="0" smtClean="0"/>
              <a:t>which </a:t>
            </a:r>
            <a:r>
              <a:rPr lang="en-CA" dirty="0"/>
              <a:t>toxic smoke long before. In many cases people broke windows for fresh air. In one of the most horrifying spectacles of the attack, </a:t>
            </a:r>
            <a:r>
              <a:rPr lang="en-CA" dirty="0" smtClean="0"/>
              <a:t>approximately 200 people </a:t>
            </a:r>
            <a:r>
              <a:rPr lang="en-CA" dirty="0"/>
              <a:t>jumped to their deaths, apparently to escape agonizing deaths from smoke inhalation</a:t>
            </a:r>
            <a:r>
              <a:rPr lang="en-CA" dirty="0" smtClean="0"/>
              <a:t>.  </a:t>
            </a:r>
            <a:endParaRPr lang="en-CA" dirty="0"/>
          </a:p>
          <a:p>
            <a:pPr marL="36900" indent="0">
              <a:buNone/>
            </a:pPr>
            <a:endParaRPr lang="en-CA" dirty="0"/>
          </a:p>
          <a:p>
            <a:r>
              <a:rPr lang="en-CA" dirty="0"/>
              <a:t>At 10:07 a police helicopter radioed a warning for firefighters to evacuate the North Tower because the South Tower had just collapsed. Unfortunately most of the firefighters' radios did not work inside the towers, and few heard that or other orders to evacuate. 121 FDNY firefighters were killed when the North Tower collapsed</a:t>
            </a:r>
            <a:r>
              <a:rPr lang="en-CA" dirty="0" smtClean="0"/>
              <a:t>.  Another oversight, as they realized that radio communication was sketchy after the 1993 attack, but nothing was done about it</a:t>
            </a:r>
            <a:endParaRPr lang="en-CA" dirty="0"/>
          </a:p>
          <a:p>
            <a:endParaRPr lang="en-CA" dirty="0"/>
          </a:p>
        </p:txBody>
      </p:sp>
    </p:spTree>
    <p:extLst>
      <p:ext uri="{BB962C8B-B14F-4D97-AF65-F5344CB8AC3E}">
        <p14:creationId xmlns:p14="http://schemas.microsoft.com/office/powerpoint/2010/main" val="10668632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Collapse</a:t>
            </a:r>
            <a:endParaRPr lang="en-CA" dirty="0"/>
          </a:p>
        </p:txBody>
      </p:sp>
      <p:sp>
        <p:nvSpPr>
          <p:cNvPr id="3" name="Content Placeholder 2"/>
          <p:cNvSpPr>
            <a:spLocks noGrp="1"/>
          </p:cNvSpPr>
          <p:nvPr>
            <p:ph idx="1"/>
          </p:nvPr>
        </p:nvSpPr>
        <p:spPr/>
        <p:txBody>
          <a:bodyPr/>
          <a:lstStyle/>
          <a:p>
            <a:r>
              <a:rPr lang="en-CA" dirty="0" smtClean="0"/>
              <a:t>Although this tower collapsed second, it was hit first so we will continue the discussion here…</a:t>
            </a:r>
          </a:p>
          <a:p>
            <a:r>
              <a:rPr lang="en-CA" dirty="0"/>
              <a:t>The North Tower began its </a:t>
            </a:r>
            <a:r>
              <a:rPr lang="en-CA" dirty="0" smtClean="0"/>
              <a:t>collapse </a:t>
            </a:r>
            <a:r>
              <a:rPr lang="en-CA" dirty="0"/>
              <a:t>at 10:28 AM. The collapse began in an instant, as the entire overhanging section of the tower began its telescoping plunge into the intact section. </a:t>
            </a:r>
            <a:endParaRPr lang="en-CA" dirty="0" smtClean="0"/>
          </a:p>
          <a:p>
            <a:r>
              <a:rPr lang="en-CA" dirty="0" smtClean="0"/>
              <a:t>Although </a:t>
            </a:r>
            <a:r>
              <a:rPr lang="en-CA" dirty="0"/>
              <a:t>no flames had been visible in the crash zone for some time, a second after the collapse began, large orange flames bellowed out from the collapse zone. </a:t>
            </a:r>
            <a:endParaRPr lang="en-CA" dirty="0" smtClean="0"/>
          </a:p>
          <a:p>
            <a:r>
              <a:rPr lang="en-CA" dirty="0" smtClean="0"/>
              <a:t>Within </a:t>
            </a:r>
            <a:r>
              <a:rPr lang="en-CA" dirty="0"/>
              <a:t>about two seconds, the exploding clouds of dust swallowed up the tower's top. </a:t>
            </a:r>
          </a:p>
        </p:txBody>
      </p:sp>
    </p:spTree>
    <p:extLst>
      <p:ext uri="{BB962C8B-B14F-4D97-AF65-F5344CB8AC3E}">
        <p14:creationId xmlns:p14="http://schemas.microsoft.com/office/powerpoint/2010/main" val="21679111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502" y="767752"/>
            <a:ext cx="8781690" cy="5633048"/>
          </a:xfrm>
          <a:prstGeom prst="rect">
            <a:avLst/>
          </a:prstGeom>
        </p:spPr>
      </p:pic>
    </p:spTree>
    <p:extLst>
      <p:ext uri="{BB962C8B-B14F-4D97-AF65-F5344CB8AC3E}">
        <p14:creationId xmlns:p14="http://schemas.microsoft.com/office/powerpoint/2010/main" val="425868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189" y="660138"/>
            <a:ext cx="11162581" cy="5324535"/>
          </a:xfrm>
          <a:prstGeom prst="rect">
            <a:avLst/>
          </a:prstGeom>
        </p:spPr>
        <p:txBody>
          <a:bodyPr wrap="square">
            <a:spAutoFit/>
          </a:bodyPr>
          <a:lstStyle/>
          <a:p>
            <a:pPr marL="342900" indent="-342900">
              <a:buFont typeface="Wingdings" panose="05000000000000000000" pitchFamily="2" charset="2"/>
              <a:buChar char="v"/>
            </a:pPr>
            <a:r>
              <a:rPr lang="en-CA" sz="2000" dirty="0" smtClean="0">
                <a:solidFill>
                  <a:srgbClr val="FF0000"/>
                </a:solidFill>
              </a:rPr>
              <a:t>8:40 </a:t>
            </a:r>
            <a:r>
              <a:rPr lang="en-CA" sz="2000" dirty="0">
                <a:solidFill>
                  <a:srgbClr val="FF0000"/>
                </a:solidFill>
              </a:rPr>
              <a:t>am </a:t>
            </a:r>
            <a:r>
              <a:rPr lang="en-CA" sz="2000" dirty="0"/>
              <a:t>– The Federal Aviation Administration (FAA) alerts North American Aerospace Defense Command (NORAD)’s Northeast Air Defense Sector (NEADS) about the suspected hijacking of Flight 11. In response, NEADS scrambles two fighter planes located at Cape Cod’s Otis Air National Guard Base to locate and tail Flight 11; they are not yet in the air when Flight 11 crashes into the North Tower</a:t>
            </a:r>
            <a:r>
              <a:rPr lang="en-CA" sz="2000" dirty="0" smtClean="0"/>
              <a:t>.</a:t>
            </a:r>
          </a:p>
          <a:p>
            <a:endParaRPr lang="en-CA" sz="2000" dirty="0" smtClean="0"/>
          </a:p>
          <a:p>
            <a:pPr marL="342900" indent="-342900">
              <a:buFont typeface="Wingdings" panose="05000000000000000000" pitchFamily="2" charset="2"/>
              <a:buChar char="v"/>
            </a:pPr>
            <a:r>
              <a:rPr lang="en-CA" sz="2000" dirty="0">
                <a:solidFill>
                  <a:srgbClr val="FF0000"/>
                </a:solidFill>
              </a:rPr>
              <a:t>8:41 a.m. </a:t>
            </a:r>
            <a:r>
              <a:rPr lang="en-CA" sz="2000" dirty="0"/>
              <a:t>-    United 175 enters New York airspace</a:t>
            </a:r>
            <a:r>
              <a:rPr lang="en-CA" sz="2000" dirty="0" smtClean="0"/>
              <a:t>.</a:t>
            </a:r>
          </a:p>
          <a:p>
            <a:endParaRPr lang="en-CA" sz="2000" dirty="0"/>
          </a:p>
          <a:p>
            <a:pPr marL="342900" indent="-342900">
              <a:buFont typeface="Wingdings" panose="05000000000000000000" pitchFamily="2" charset="2"/>
              <a:buChar char="v"/>
            </a:pPr>
            <a:r>
              <a:rPr lang="en-CA" sz="2000" dirty="0" smtClean="0">
                <a:solidFill>
                  <a:srgbClr val="FF0000"/>
                </a:solidFill>
              </a:rPr>
              <a:t>8:41 </a:t>
            </a:r>
            <a:r>
              <a:rPr lang="en-CA" sz="2000" dirty="0">
                <a:solidFill>
                  <a:srgbClr val="FF0000"/>
                </a:solidFill>
              </a:rPr>
              <a:t>am </a:t>
            </a:r>
            <a:r>
              <a:rPr lang="en-CA" sz="2000" dirty="0"/>
              <a:t>– United Airlines Flight 93, a Boeing 757 with 44 people aboard, takes off from Newark International Airport </a:t>
            </a:r>
            <a:r>
              <a:rPr lang="en-CA" sz="2000" dirty="0" err="1"/>
              <a:t>en</a:t>
            </a:r>
            <a:r>
              <a:rPr lang="en-CA" sz="2000" dirty="0"/>
              <a:t> route to San Francisco. It had been scheduled to depart at 8:00 am, around the time of the other hijacked flights.</a:t>
            </a:r>
          </a:p>
          <a:p>
            <a:pPr marL="342900" indent="-342900">
              <a:buFont typeface="Wingdings" panose="05000000000000000000" pitchFamily="2" charset="2"/>
              <a:buChar char="v"/>
            </a:pPr>
            <a:endParaRPr lang="en-CA" sz="2000" dirty="0"/>
          </a:p>
          <a:p>
            <a:pPr marL="342900" indent="-342900">
              <a:buFont typeface="Wingdings" panose="05000000000000000000" pitchFamily="2" charset="2"/>
              <a:buChar char="v"/>
            </a:pPr>
            <a:r>
              <a:rPr lang="en-CA" sz="2000" dirty="0" smtClean="0">
                <a:solidFill>
                  <a:srgbClr val="FF0000"/>
                </a:solidFill>
              </a:rPr>
              <a:t>8:46 </a:t>
            </a:r>
            <a:r>
              <a:rPr lang="en-CA" sz="2000" dirty="0">
                <a:solidFill>
                  <a:srgbClr val="FF0000"/>
                </a:solidFill>
              </a:rPr>
              <a:t>am </a:t>
            </a:r>
            <a:r>
              <a:rPr lang="en-CA" sz="2000" dirty="0"/>
              <a:t>–  In response to American 11's hijacking, Otis Air Force Base receives an order to scramble F-15s. Military officials ask for a destination for the fighter planes. None is known</a:t>
            </a:r>
            <a:r>
              <a:rPr lang="en-CA" sz="2000" dirty="0" smtClean="0"/>
              <a:t>. Mohammed </a:t>
            </a:r>
            <a:r>
              <a:rPr lang="en-CA" sz="2000" dirty="0"/>
              <a:t>Atta and the other hijackers aboard American Airlines Flight 11 crash the plane into floors 93-99 of the North Tower of the World Trade Center, killing everyone on board and hundreds inside the building.</a:t>
            </a:r>
          </a:p>
        </p:txBody>
      </p:sp>
    </p:spTree>
    <p:extLst>
      <p:ext uri="{BB962C8B-B14F-4D97-AF65-F5344CB8AC3E}">
        <p14:creationId xmlns:p14="http://schemas.microsoft.com/office/powerpoint/2010/main" val="28882693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1931" y="457199"/>
            <a:ext cx="7953555" cy="5960853"/>
          </a:xfrm>
          <a:prstGeom prst="rect">
            <a:avLst/>
          </a:prstGeom>
        </p:spPr>
      </p:pic>
    </p:spTree>
    <p:extLst>
      <p:ext uri="{BB962C8B-B14F-4D97-AF65-F5344CB8AC3E}">
        <p14:creationId xmlns:p14="http://schemas.microsoft.com/office/powerpoint/2010/main" val="37215057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978770"/>
          </a:xfrm>
          <a:prstGeom prst="rect">
            <a:avLst/>
          </a:prstGeom>
        </p:spPr>
      </p:pic>
    </p:spTree>
    <p:extLst>
      <p:ext uri="{BB962C8B-B14F-4D97-AF65-F5344CB8AC3E}">
        <p14:creationId xmlns:p14="http://schemas.microsoft.com/office/powerpoint/2010/main" val="14929857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905" y="1033709"/>
            <a:ext cx="10353762" cy="5703521"/>
          </a:xfrm>
        </p:spPr>
        <p:txBody>
          <a:bodyPr>
            <a:normAutofit/>
          </a:bodyPr>
          <a:lstStyle/>
          <a:p>
            <a:r>
              <a:rPr lang="en-CA" dirty="0"/>
              <a:t>Flight 175 crashes at about 590 mph (950 km/h, 264 m/s or 513 knots) into the south face of the South Tower (2 WTC) of the World Trade Center, between floors 77 and 85</a:t>
            </a:r>
            <a:r>
              <a:rPr lang="en-CA" dirty="0" smtClean="0"/>
              <a:t>. All </a:t>
            </a:r>
            <a:r>
              <a:rPr lang="en-CA" dirty="0"/>
              <a:t>65 people on board the aircraft die instantly on impact, and unknown hundreds in the building as well. By this time, several media organizations, including the three major broadcast networks (who have interrupted their morning shows), are covering the first plane crash—millions see the impact live. Parts of the plane, including the starboard engine, leave the building from its east and north sides, falling to the ground six blocks away.</a:t>
            </a:r>
          </a:p>
          <a:p>
            <a:endParaRPr lang="en-CA" dirty="0"/>
          </a:p>
          <a:p>
            <a:r>
              <a:rPr lang="en-CA" dirty="0"/>
              <a:t>A massive evacuation begins in the South Tower below its impact zone. One of the stairwells in the South Tower remains unblocked from the top to the bottom of the tower because of the plane hitting at an offset from the vertical center line of the building, but it is filled with smoke. This leads many people to mistakenly go upwards towards the roof for a rooftop rescue that never comes. The Port Authority of New York and New Jersey kept the two sets of heavy metal doors leading to the building's only roof exit tightly locked</a:t>
            </a:r>
            <a:r>
              <a:rPr lang="en-CA" dirty="0" smtClean="0"/>
              <a:t>.</a:t>
            </a:r>
            <a:endParaRPr lang="en-CA" dirty="0"/>
          </a:p>
        </p:txBody>
      </p:sp>
    </p:spTree>
    <p:extLst>
      <p:ext uri="{BB962C8B-B14F-4D97-AF65-F5344CB8AC3E}">
        <p14:creationId xmlns:p14="http://schemas.microsoft.com/office/powerpoint/2010/main" val="38517600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2 WTC South Tower</a:t>
            </a:r>
            <a:endParaRPr lang="en-CA" dirty="0"/>
          </a:p>
        </p:txBody>
      </p:sp>
      <p:sp>
        <p:nvSpPr>
          <p:cNvPr id="3" name="Content Placeholder 2"/>
          <p:cNvSpPr>
            <a:spLocks noGrp="1"/>
          </p:cNvSpPr>
          <p:nvPr>
            <p:ph idx="1"/>
          </p:nvPr>
        </p:nvSpPr>
        <p:spPr>
          <a:xfrm>
            <a:off x="80513" y="1490909"/>
            <a:ext cx="12111487" cy="5246321"/>
          </a:xfrm>
        </p:spPr>
        <p:txBody>
          <a:bodyPr>
            <a:normAutofit/>
          </a:bodyPr>
          <a:lstStyle/>
          <a:p>
            <a:r>
              <a:rPr lang="en-CA" dirty="0"/>
              <a:t>WTC 2, or the South Tower, was the second of the Twin Towers to be completed, the second to be hit by a plane on September 11th, and the first to be destroyed. </a:t>
            </a:r>
            <a:endParaRPr lang="en-CA" dirty="0" smtClean="0"/>
          </a:p>
          <a:p>
            <a:r>
              <a:rPr lang="en-CA" dirty="0"/>
              <a:t>At 9:03 AM, a jet, apparently Flight 175, slammed into the southwest face of the tower, creating an impact hole that extended from the 78th to 84th floors. </a:t>
            </a:r>
            <a:endParaRPr lang="en-CA" dirty="0" smtClean="0"/>
          </a:p>
          <a:p>
            <a:r>
              <a:rPr lang="en-CA" dirty="0" smtClean="0"/>
              <a:t>Upon </a:t>
            </a:r>
            <a:r>
              <a:rPr lang="en-CA" dirty="0"/>
              <a:t>impact, large fireballs emerged from the southwest, southeast, and northeast faces, and east corner. </a:t>
            </a:r>
            <a:endParaRPr lang="en-CA" dirty="0" smtClean="0"/>
          </a:p>
          <a:p>
            <a:r>
              <a:rPr lang="en-CA" dirty="0" smtClean="0"/>
              <a:t>The </a:t>
            </a:r>
            <a:r>
              <a:rPr lang="en-CA" dirty="0"/>
              <a:t>impact rocked the tower, causing it to sway several feet. The jet hit the right side of the face at an oblique angle, and much of the fuselage emerged from the east corner. </a:t>
            </a:r>
            <a:endParaRPr lang="en-CA" dirty="0" smtClean="0"/>
          </a:p>
          <a:p>
            <a:r>
              <a:rPr lang="en-CA" dirty="0" smtClean="0"/>
              <a:t>It </a:t>
            </a:r>
            <a:r>
              <a:rPr lang="en-CA" dirty="0"/>
              <a:t>appears that a large portion of the estimated 10,000 gallons of fuel Flight 175 was carrying at the time of impact exited the southeast and northeast faces of the building in the spectacular fireballs. </a:t>
            </a:r>
            <a:endParaRPr lang="en-CA" dirty="0" smtClean="0"/>
          </a:p>
          <a:p>
            <a:r>
              <a:rPr lang="en-CA" dirty="0" smtClean="0"/>
              <a:t>Seventeen </a:t>
            </a:r>
            <a:r>
              <a:rPr lang="en-CA" dirty="0"/>
              <a:t>minutes after the North Tower impact, a number of photographers were able to capture the South Tower fireballs on film</a:t>
            </a:r>
          </a:p>
        </p:txBody>
      </p:sp>
    </p:spTree>
    <p:extLst>
      <p:ext uri="{BB962C8B-B14F-4D97-AF65-F5344CB8AC3E}">
        <p14:creationId xmlns:p14="http://schemas.microsoft.com/office/powerpoint/2010/main" val="21830019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Fire</a:t>
            </a:r>
            <a:endParaRPr lang="en-CA" dirty="0"/>
          </a:p>
        </p:txBody>
      </p:sp>
      <p:sp>
        <p:nvSpPr>
          <p:cNvPr id="3" name="Content Placeholder 2"/>
          <p:cNvSpPr>
            <a:spLocks noGrp="1"/>
          </p:cNvSpPr>
          <p:nvPr>
            <p:ph idx="1"/>
          </p:nvPr>
        </p:nvSpPr>
        <p:spPr>
          <a:xfrm>
            <a:off x="241540" y="1732449"/>
            <a:ext cx="11026017" cy="4058751"/>
          </a:xfrm>
        </p:spPr>
        <p:txBody>
          <a:bodyPr/>
          <a:lstStyle/>
          <a:p>
            <a:r>
              <a:rPr lang="en-CA" dirty="0"/>
              <a:t>Immediately after the impact, flames were visible around the region of the impact. </a:t>
            </a:r>
            <a:endParaRPr lang="en-CA" dirty="0" smtClean="0"/>
          </a:p>
          <a:p>
            <a:r>
              <a:rPr lang="en-CA" dirty="0" smtClean="0"/>
              <a:t>Unlike </a:t>
            </a:r>
            <a:r>
              <a:rPr lang="en-CA" dirty="0"/>
              <a:t>the North Tower, in which some fires were visible well above the impact zone, the fires in the South Tower never spread beyond the impact zone. </a:t>
            </a:r>
            <a:endParaRPr lang="en-CA" dirty="0" smtClean="0"/>
          </a:p>
          <a:p>
            <a:r>
              <a:rPr lang="en-CA" dirty="0" smtClean="0"/>
              <a:t>In </a:t>
            </a:r>
            <a:r>
              <a:rPr lang="en-CA" dirty="0"/>
              <a:t>fact there is no evidence that the fires on the floors at the impact zone even spread to the opposite side of the building. </a:t>
            </a:r>
            <a:endParaRPr lang="en-CA" dirty="0" smtClean="0"/>
          </a:p>
          <a:p>
            <a:r>
              <a:rPr lang="en-CA" dirty="0" smtClean="0"/>
              <a:t>By </a:t>
            </a:r>
            <a:r>
              <a:rPr lang="en-CA" dirty="0"/>
              <a:t>the time the building collapsed, the fires appeared to be suffocating, as no flames were visible, and only black smoke was emerging. </a:t>
            </a:r>
            <a:endParaRPr lang="en-CA" dirty="0" smtClean="0"/>
          </a:p>
          <a:p>
            <a:r>
              <a:rPr lang="en-CA" dirty="0" smtClean="0"/>
              <a:t>At </a:t>
            </a:r>
            <a:r>
              <a:rPr lang="en-CA" dirty="0"/>
              <a:t>that time the vast majority of smoke was coming from the North Tower. New York firefighters reached the crash zone before the building broke up, and described "two pockets of fire".</a:t>
            </a:r>
          </a:p>
        </p:txBody>
      </p:sp>
    </p:spTree>
    <p:extLst>
      <p:ext uri="{BB962C8B-B14F-4D97-AF65-F5344CB8AC3E}">
        <p14:creationId xmlns:p14="http://schemas.microsoft.com/office/powerpoint/2010/main" val="2163086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Evacuation and Rescue</a:t>
            </a:r>
            <a:endParaRPr lang="en-CA" dirty="0"/>
          </a:p>
        </p:txBody>
      </p:sp>
      <p:sp>
        <p:nvSpPr>
          <p:cNvPr id="3" name="Content Placeholder 2"/>
          <p:cNvSpPr>
            <a:spLocks noGrp="1"/>
          </p:cNvSpPr>
          <p:nvPr>
            <p:ph idx="1"/>
          </p:nvPr>
        </p:nvSpPr>
        <p:spPr>
          <a:xfrm>
            <a:off x="86264" y="1732449"/>
            <a:ext cx="11999344" cy="4996155"/>
          </a:xfrm>
        </p:spPr>
        <p:txBody>
          <a:bodyPr/>
          <a:lstStyle/>
          <a:p>
            <a:r>
              <a:rPr lang="en-CA" dirty="0"/>
              <a:t>Evacuation of the South Tower started after the 8:46 jet collision with the North Tower. Since the elevators were still working fully between 8:46 and 9:03, evacuation proceeded more efficiently than in the North Tower. However there was confusion, such as that caused by the announcements over the PA system saying that the building was secure and people could return to their offices. Heeding that advice might have cost the lives of hundreds of people</a:t>
            </a:r>
            <a:r>
              <a:rPr lang="en-CA" dirty="0" smtClean="0"/>
              <a:t>.  </a:t>
            </a:r>
            <a:endParaRPr lang="en-CA" dirty="0"/>
          </a:p>
          <a:p>
            <a:endParaRPr lang="en-CA" dirty="0"/>
          </a:p>
          <a:p>
            <a:r>
              <a:rPr lang="en-CA" dirty="0"/>
              <a:t>When the jet hit the South Tower, it cut off several routes of evacuating the 30 floors above the impact zone. It did leave at least one of the stairwells passable, and the New York Times found at least 18 people who escaped through that stairwell. Most people above the crash zone were not aware of the escape route, and at least 200 climbed toward the roof in hopes of being rescued there, only to find the doors to the roof locked. No one had told them that roof top rescue, which had been used in the 1993 bombing, was no longer an option</a:t>
            </a:r>
          </a:p>
          <a:p>
            <a:endParaRPr lang="en-CA" dirty="0"/>
          </a:p>
        </p:txBody>
      </p:sp>
    </p:spTree>
    <p:extLst>
      <p:ext uri="{BB962C8B-B14F-4D97-AF65-F5344CB8AC3E}">
        <p14:creationId xmlns:p14="http://schemas.microsoft.com/office/powerpoint/2010/main" val="16412978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Destruction and Collapse</a:t>
            </a:r>
            <a:endParaRPr lang="en-CA" dirty="0"/>
          </a:p>
        </p:txBody>
      </p:sp>
      <p:sp>
        <p:nvSpPr>
          <p:cNvPr id="3" name="Content Placeholder 2"/>
          <p:cNvSpPr>
            <a:spLocks noGrp="1"/>
          </p:cNvSpPr>
          <p:nvPr>
            <p:ph idx="1"/>
          </p:nvPr>
        </p:nvSpPr>
        <p:spPr>
          <a:xfrm>
            <a:off x="120770" y="1439151"/>
            <a:ext cx="12071230" cy="4866759"/>
          </a:xfrm>
        </p:spPr>
        <p:txBody>
          <a:bodyPr>
            <a:normAutofit/>
          </a:bodyPr>
          <a:lstStyle/>
          <a:p>
            <a:r>
              <a:rPr lang="en-CA" dirty="0"/>
              <a:t>The South Tower began its </a:t>
            </a:r>
            <a:r>
              <a:rPr lang="en-CA" dirty="0" smtClean="0"/>
              <a:t>collapse </a:t>
            </a:r>
            <a:r>
              <a:rPr lang="en-CA" dirty="0"/>
              <a:t>at 9:59 AM. At first the portion of the tower above the crash zone began to tilt to the southeast, while the first explosions of dust began at the crash zone. Then, at about 2.5 seconds the top began to fall, and its rotation decelerated. At about the 6.5-second mark, the top was completely swallowed up by the huge growing dust cloud. </a:t>
            </a:r>
          </a:p>
          <a:p>
            <a:endParaRPr lang="en-CA" dirty="0"/>
          </a:p>
          <a:p>
            <a:r>
              <a:rPr lang="en-CA" dirty="0"/>
              <a:t>In apparently spontaneous commentary, Peter Jennings indicated that the event looked like a controlled demolition by pointing out that  access to the "underlying infrastructure" is required to bring down such a building. </a:t>
            </a:r>
            <a:r>
              <a:rPr lang="en-CA" dirty="0" smtClean="0"/>
              <a:t> Thus spearing consequent conspiracy theories.</a:t>
            </a:r>
            <a:endParaRPr lang="en-CA" dirty="0"/>
          </a:p>
          <a:p>
            <a:endParaRPr lang="en-CA" dirty="0"/>
          </a:p>
          <a:p>
            <a:r>
              <a:rPr lang="en-CA" dirty="0"/>
              <a:t>The sequences of destruction in WTC 1 and 2 looked very similar once the tops </a:t>
            </a:r>
            <a:r>
              <a:rPr lang="en-CA" dirty="0" smtClean="0"/>
              <a:t>disappeared based </a:t>
            </a:r>
            <a:r>
              <a:rPr lang="en-CA" dirty="0"/>
              <a:t>on the surviving evidence</a:t>
            </a:r>
            <a:r>
              <a:rPr lang="en-CA" dirty="0" smtClean="0"/>
              <a:t>.</a:t>
            </a:r>
          </a:p>
          <a:p>
            <a:pPr marL="36900" indent="0">
              <a:buNone/>
            </a:pPr>
            <a:endParaRPr lang="en-CA" dirty="0"/>
          </a:p>
          <a:p>
            <a:endParaRPr lang="en-CA" dirty="0"/>
          </a:p>
        </p:txBody>
      </p:sp>
    </p:spTree>
    <p:extLst>
      <p:ext uri="{BB962C8B-B14F-4D97-AF65-F5344CB8AC3E}">
        <p14:creationId xmlns:p14="http://schemas.microsoft.com/office/powerpoint/2010/main" val="33335395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WTC site Death </a:t>
            </a:r>
            <a:r>
              <a:rPr lang="en-CA" dirty="0" smtClean="0"/>
              <a:t>Toll and Final </a:t>
            </a:r>
            <a:r>
              <a:rPr lang="en-CA" smtClean="0"/>
              <a:t>9/11 death toll</a:t>
            </a:r>
            <a:endParaRPr lang="en-CA" dirty="0"/>
          </a:p>
        </p:txBody>
      </p:sp>
      <p:sp>
        <p:nvSpPr>
          <p:cNvPr id="3" name="Content Placeholder 2"/>
          <p:cNvSpPr>
            <a:spLocks noGrp="1"/>
          </p:cNvSpPr>
          <p:nvPr>
            <p:ph idx="1"/>
          </p:nvPr>
        </p:nvSpPr>
        <p:spPr/>
        <p:txBody>
          <a:bodyPr>
            <a:normAutofit fontScale="77500" lnSpcReduction="20000"/>
          </a:bodyPr>
          <a:lstStyle/>
          <a:p>
            <a:r>
              <a:rPr lang="en-CA" sz="2400" dirty="0"/>
              <a:t>At the World Trade Center site in Lower Manhattan, 2,753 people are </a:t>
            </a:r>
            <a:r>
              <a:rPr lang="en-CA" sz="2400" dirty="0" smtClean="0"/>
              <a:t>killed</a:t>
            </a:r>
            <a:endParaRPr lang="en-CA" sz="2400" dirty="0"/>
          </a:p>
          <a:p>
            <a:r>
              <a:rPr lang="en-CA" sz="2400" dirty="0"/>
              <a:t>Of those who perish during the initial attacks and the subsequent collapses of the towers, 343 are New York City firefighters, another 23 are New York City police officers and 37 others are officers at the Port Authority</a:t>
            </a:r>
            <a:r>
              <a:rPr lang="en-CA" sz="2400" dirty="0" smtClean="0"/>
              <a:t>.</a:t>
            </a:r>
            <a:endParaRPr lang="en-CA" sz="2400" dirty="0"/>
          </a:p>
          <a:p>
            <a:r>
              <a:rPr lang="en-CA" sz="2400" dirty="0"/>
              <a:t>The victims range in age from two to 85 years. Approximately 75-80 percent of the victims are men</a:t>
            </a:r>
            <a:r>
              <a:rPr lang="en-CA" sz="2400" dirty="0" smtClean="0"/>
              <a:t>.</a:t>
            </a:r>
          </a:p>
          <a:p>
            <a:r>
              <a:rPr lang="en-CA" sz="2400" dirty="0" smtClean="0"/>
              <a:t>AA #11- 92</a:t>
            </a:r>
          </a:p>
          <a:p>
            <a:r>
              <a:rPr lang="en-CA" sz="2400" dirty="0" smtClean="0"/>
              <a:t>UA #175- 65</a:t>
            </a:r>
          </a:p>
          <a:p>
            <a:r>
              <a:rPr lang="en-CA" sz="2400" dirty="0" smtClean="0"/>
              <a:t>Pentagon- 125 (55 military)</a:t>
            </a:r>
          </a:p>
          <a:p>
            <a:r>
              <a:rPr lang="en-CA" sz="2400" dirty="0" smtClean="0"/>
              <a:t>AA #77- 64</a:t>
            </a:r>
          </a:p>
          <a:p>
            <a:r>
              <a:rPr lang="en-CA" sz="2400" dirty="0" smtClean="0"/>
              <a:t>UA #93- 44</a:t>
            </a:r>
            <a:endParaRPr lang="en-CA" sz="2400" dirty="0"/>
          </a:p>
          <a:p>
            <a:r>
              <a:rPr lang="en-CA" dirty="0" smtClean="0"/>
              <a:t>These totals do not include the hijackers</a:t>
            </a:r>
            <a:endParaRPr lang="en-CA" dirty="0"/>
          </a:p>
        </p:txBody>
      </p:sp>
    </p:spTree>
    <p:extLst>
      <p:ext uri="{BB962C8B-B14F-4D97-AF65-F5344CB8AC3E}">
        <p14:creationId xmlns:p14="http://schemas.microsoft.com/office/powerpoint/2010/main" val="17264405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93" y="126520"/>
            <a:ext cx="10353762" cy="970450"/>
          </a:xfrm>
        </p:spPr>
        <p:txBody>
          <a:bodyPr/>
          <a:lstStyle/>
          <a:p>
            <a:r>
              <a:rPr lang="en-CA" dirty="0" smtClean="0"/>
              <a:t>7 WTC</a:t>
            </a:r>
            <a:endParaRPr lang="en-CA" dirty="0"/>
          </a:p>
        </p:txBody>
      </p:sp>
      <p:sp>
        <p:nvSpPr>
          <p:cNvPr id="3" name="Content Placeholder 2"/>
          <p:cNvSpPr>
            <a:spLocks noGrp="1"/>
          </p:cNvSpPr>
          <p:nvPr>
            <p:ph idx="1"/>
          </p:nvPr>
        </p:nvSpPr>
        <p:spPr>
          <a:xfrm>
            <a:off x="209910" y="835302"/>
            <a:ext cx="11982090" cy="5901928"/>
          </a:xfrm>
        </p:spPr>
        <p:txBody>
          <a:bodyPr>
            <a:normAutofit/>
          </a:bodyPr>
          <a:lstStyle/>
          <a:p>
            <a:r>
              <a:rPr lang="en-CA" dirty="0" smtClean="0"/>
              <a:t>Many conspiracy theorists point to the later collapse of WTC 7 as evidence that 911 was an inside job because no plane hit it</a:t>
            </a:r>
          </a:p>
          <a:p>
            <a:r>
              <a:rPr lang="en-CA" dirty="0"/>
              <a:t>Fact: The south face of WTC7 was slashed top to near bottom</a:t>
            </a:r>
            <a:r>
              <a:rPr lang="en-CA" dirty="0" smtClean="0"/>
              <a:t>.</a:t>
            </a:r>
            <a:endParaRPr lang="en-CA" dirty="0"/>
          </a:p>
          <a:p>
            <a:r>
              <a:rPr lang="en-CA" dirty="0"/>
              <a:t>Fact: Barry </a:t>
            </a:r>
            <a:r>
              <a:rPr lang="en-CA" dirty="0" smtClean="0"/>
              <a:t>Jennings, who claims it was an explosion) </a:t>
            </a:r>
            <a:r>
              <a:rPr lang="en-CA" dirty="0"/>
              <a:t>most likely witnessed the gash being made, not an explosion (this fact will be developed further</a:t>
            </a:r>
            <a:r>
              <a:rPr lang="en-CA" dirty="0" smtClean="0"/>
              <a:t>).</a:t>
            </a:r>
            <a:endParaRPr lang="en-CA" dirty="0"/>
          </a:p>
          <a:p>
            <a:r>
              <a:rPr lang="en-CA" dirty="0" smtClean="0"/>
              <a:t>The </a:t>
            </a:r>
            <a:r>
              <a:rPr lang="en-CA" dirty="0"/>
              <a:t>gash, Jennings’ location near the falling perimeter wall, and Jennings’ description of damage are corroborated and indisputable fact. </a:t>
            </a:r>
            <a:r>
              <a:rPr lang="en-CA" dirty="0" smtClean="0"/>
              <a:t>How </a:t>
            </a:r>
            <a:r>
              <a:rPr lang="en-CA" dirty="0"/>
              <a:t>deep did the gash penetrate WTC7? All the way to the core</a:t>
            </a:r>
            <a:r>
              <a:rPr lang="en-CA" dirty="0" smtClean="0"/>
              <a:t>?, Was </a:t>
            </a:r>
            <a:r>
              <a:rPr lang="en-CA" dirty="0"/>
              <a:t>there any other damage</a:t>
            </a:r>
            <a:r>
              <a:rPr lang="en-CA" dirty="0" smtClean="0"/>
              <a:t>?, </a:t>
            </a:r>
            <a:r>
              <a:rPr lang="en-CA" dirty="0"/>
              <a:t>and </a:t>
            </a:r>
            <a:r>
              <a:rPr lang="en-CA" dirty="0" smtClean="0"/>
              <a:t>Why </a:t>
            </a:r>
            <a:r>
              <a:rPr lang="en-CA" dirty="0"/>
              <a:t>does the gash matter</a:t>
            </a:r>
            <a:r>
              <a:rPr lang="en-CA" dirty="0" smtClean="0"/>
              <a:t>?</a:t>
            </a:r>
          </a:p>
          <a:p>
            <a:r>
              <a:rPr lang="en-CA" dirty="0"/>
              <a:t>The Barry Jennings story is </a:t>
            </a:r>
            <a:r>
              <a:rPr lang="en-CA" dirty="0" smtClean="0"/>
              <a:t>what most </a:t>
            </a:r>
            <a:r>
              <a:rPr lang="en-CA" dirty="0"/>
              <a:t>controlled demolition proponents use </a:t>
            </a:r>
            <a:r>
              <a:rPr lang="en-CA" dirty="0" smtClean="0"/>
              <a:t>as evidence of a controlled demolition.</a:t>
            </a:r>
          </a:p>
          <a:p>
            <a:r>
              <a:rPr lang="en-CA" dirty="0" smtClean="0"/>
              <a:t>In his </a:t>
            </a:r>
            <a:r>
              <a:rPr lang="en-CA" dirty="0"/>
              <a:t>account of events on 9/11/01 </a:t>
            </a:r>
            <a:r>
              <a:rPr lang="en-CA" dirty="0" smtClean="0"/>
              <a:t>he saw explosions </a:t>
            </a:r>
            <a:r>
              <a:rPr lang="en-CA" dirty="0"/>
              <a:t>in the building. In trying to corroborate his story</a:t>
            </a:r>
            <a:r>
              <a:rPr lang="en-CA" dirty="0" smtClean="0"/>
              <a:t>, however, experts in controlled demolition, like Joe Hill, found </a:t>
            </a:r>
            <a:r>
              <a:rPr lang="en-CA" dirty="0"/>
              <a:t>his time line did not add up, and his description of events fit more in line with a plummeting slab of WTC1 perimeter wall than any explosion. He was </a:t>
            </a:r>
            <a:r>
              <a:rPr lang="en-CA" dirty="0" smtClean="0"/>
              <a:t>also in </a:t>
            </a:r>
            <a:r>
              <a:rPr lang="en-CA" dirty="0"/>
              <a:t>a dark, enclosed </a:t>
            </a:r>
            <a:r>
              <a:rPr lang="en-CA" dirty="0" smtClean="0"/>
              <a:t>stairwell at the time of the events</a:t>
            </a:r>
          </a:p>
          <a:p>
            <a:r>
              <a:rPr lang="en-CA" dirty="0" smtClean="0"/>
              <a:t>The following information comes from Joe Hill’s research</a:t>
            </a:r>
          </a:p>
          <a:p>
            <a:endParaRPr lang="en-CA" dirty="0" smtClean="0"/>
          </a:p>
          <a:p>
            <a:endParaRPr lang="en-CA" dirty="0"/>
          </a:p>
          <a:p>
            <a:endParaRPr lang="en-CA" dirty="0"/>
          </a:p>
        </p:txBody>
      </p:sp>
    </p:spTree>
    <p:extLst>
      <p:ext uri="{BB962C8B-B14F-4D97-AF65-F5344CB8AC3E}">
        <p14:creationId xmlns:p14="http://schemas.microsoft.com/office/powerpoint/2010/main" val="24233191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92882" y="370936"/>
            <a:ext cx="3470892" cy="5978106"/>
          </a:xfrm>
        </p:spPr>
      </p:pic>
      <p:sp>
        <p:nvSpPr>
          <p:cNvPr id="6" name="Text Placeholder 5"/>
          <p:cNvSpPr>
            <a:spLocks noGrp="1"/>
          </p:cNvSpPr>
          <p:nvPr>
            <p:ph type="body" sz="half" idx="2"/>
          </p:nvPr>
        </p:nvSpPr>
        <p:spPr>
          <a:xfrm>
            <a:off x="585992" y="947774"/>
            <a:ext cx="3706889" cy="5280498"/>
          </a:xfrm>
        </p:spPr>
        <p:txBody>
          <a:bodyPr/>
          <a:lstStyle/>
          <a:p>
            <a:pPr algn="l"/>
            <a:r>
              <a:rPr lang="en-CA" sz="2400" dirty="0"/>
              <a:t>The reason the line of the gash is cleanly vertical is because the piece of perimeter wall which did this damage was cradled between two columns as it fell, much like the edge of a sword. The nature of damage indicates the plane of the falling perimeter wall struck flat or at an angle, then turned sideways, and turned back to flat near the bottom</a:t>
            </a:r>
            <a:r>
              <a:rPr lang="en-CA" dirty="0"/>
              <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3774" y="370936"/>
            <a:ext cx="4259219" cy="5978106"/>
          </a:xfrm>
          <a:prstGeom prst="rect">
            <a:avLst/>
          </a:prstGeom>
        </p:spPr>
      </p:pic>
    </p:spTree>
    <p:extLst>
      <p:ext uri="{BB962C8B-B14F-4D97-AF65-F5344CB8AC3E}">
        <p14:creationId xmlns:p14="http://schemas.microsoft.com/office/powerpoint/2010/main" val="3119965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1306265"/>
            <a:ext cx="11209020" cy="3693319"/>
          </a:xfrm>
          <a:prstGeom prst="rect">
            <a:avLst/>
          </a:prstGeom>
        </p:spPr>
        <p:txBody>
          <a:bodyPr wrap="square">
            <a:spAutoFit/>
          </a:bodyPr>
          <a:lstStyle/>
          <a:p>
            <a:pPr marL="285750" indent="-285750">
              <a:buFont typeface="Wingdings" panose="05000000000000000000" pitchFamily="2" charset="2"/>
              <a:buChar char="v"/>
            </a:pPr>
            <a:r>
              <a:rPr lang="en-CA" dirty="0">
                <a:solidFill>
                  <a:srgbClr val="FF0000"/>
                </a:solidFill>
              </a:rPr>
              <a:t>8:50 a.m.: </a:t>
            </a:r>
            <a:r>
              <a:rPr lang="en-CA" dirty="0"/>
              <a:t>The military receives word that a plane has hit the World Trade Center. At the same time, American 77 ceases communication with air traffic controllers.</a:t>
            </a:r>
          </a:p>
          <a:p>
            <a:r>
              <a:rPr lang="en-CA" dirty="0"/>
              <a:t> </a:t>
            </a:r>
          </a:p>
          <a:p>
            <a:pPr marL="285750" indent="-285750">
              <a:buFont typeface="Wingdings" panose="05000000000000000000" pitchFamily="2" charset="2"/>
              <a:buChar char="v"/>
            </a:pPr>
            <a:r>
              <a:rPr lang="en-CA" dirty="0">
                <a:solidFill>
                  <a:srgbClr val="FF0000"/>
                </a:solidFill>
              </a:rPr>
              <a:t>8:47 am </a:t>
            </a:r>
            <a:r>
              <a:rPr lang="en-CA" dirty="0"/>
              <a:t>– Within seconds, NYPD and FDNY forces dispatch units to the World Trade Center, while Port Authority Police Department officers on site begin immediate evacuation of the North Tower. United 175 changes its transponder code twice. The changes go unnoticed because the same controller assigned to it is looking for American 11. </a:t>
            </a:r>
          </a:p>
          <a:p>
            <a:endParaRPr lang="en-CA" dirty="0"/>
          </a:p>
          <a:p>
            <a:pPr marL="285750" indent="-285750">
              <a:buFont typeface="Wingdings" panose="05000000000000000000" pitchFamily="2" charset="2"/>
              <a:buChar char="v"/>
            </a:pPr>
            <a:r>
              <a:rPr lang="en-CA" dirty="0">
                <a:solidFill>
                  <a:srgbClr val="FF0000"/>
                </a:solidFill>
              </a:rPr>
              <a:t>8:50 am </a:t>
            </a:r>
            <a:r>
              <a:rPr lang="en-CA" dirty="0"/>
              <a:t>– White House Chief of Staff Andrew Card alerts President George W. Bush that a plane has hit the World Trade Center; the president is visiting an elementary school in Sarasota, Florida at the time.</a:t>
            </a:r>
          </a:p>
          <a:p>
            <a:pPr marL="285750" indent="-285750">
              <a:buFont typeface="Wingdings" panose="05000000000000000000" pitchFamily="2" charset="2"/>
              <a:buChar char="v"/>
            </a:pPr>
            <a:endParaRPr lang="en-CA" dirty="0"/>
          </a:p>
          <a:p>
            <a:pPr marL="285750" indent="-285750">
              <a:buFont typeface="Wingdings" panose="05000000000000000000" pitchFamily="2" charset="2"/>
              <a:buChar char="v"/>
            </a:pPr>
            <a:r>
              <a:rPr lang="en-CA" dirty="0">
                <a:solidFill>
                  <a:srgbClr val="FF0000"/>
                </a:solidFill>
              </a:rPr>
              <a:t>8:51 a.m</a:t>
            </a:r>
            <a:r>
              <a:rPr lang="en-CA" dirty="0"/>
              <a:t>.: The controller notices a change in the transponder code from United 175. The plane does not respond to repeated requests to change it back. </a:t>
            </a:r>
          </a:p>
        </p:txBody>
      </p:sp>
    </p:spTree>
    <p:extLst>
      <p:ext uri="{BB962C8B-B14F-4D97-AF65-F5344CB8AC3E}">
        <p14:creationId xmlns:p14="http://schemas.microsoft.com/office/powerpoint/2010/main" val="238538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199" y="283541"/>
            <a:ext cx="4175789" cy="6100005"/>
          </a:xfrm>
        </p:spPr>
      </p:pic>
      <p:sp>
        <p:nvSpPr>
          <p:cNvPr id="4" name="Text Placeholder 3"/>
          <p:cNvSpPr>
            <a:spLocks noGrp="1"/>
          </p:cNvSpPr>
          <p:nvPr>
            <p:ph type="body" sz="half" idx="2"/>
          </p:nvPr>
        </p:nvSpPr>
        <p:spPr>
          <a:xfrm>
            <a:off x="327199" y="283541"/>
            <a:ext cx="4175790" cy="6100006"/>
          </a:xfrm>
        </p:spPr>
        <p:txBody>
          <a:bodyPr/>
          <a:lstStyle/>
          <a:p>
            <a:endParaRPr lang="en-CA"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0574" y="560717"/>
            <a:ext cx="6676845" cy="5960853"/>
          </a:xfrm>
          <a:prstGeom prst="rect">
            <a:avLst/>
          </a:prstGeom>
        </p:spPr>
      </p:pic>
    </p:spTree>
    <p:extLst>
      <p:ext uri="{BB962C8B-B14F-4D97-AF65-F5344CB8AC3E}">
        <p14:creationId xmlns:p14="http://schemas.microsoft.com/office/powerpoint/2010/main" val="26992967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641230"/>
          </a:xfrm>
        </p:spPr>
        <p:txBody>
          <a:bodyPr>
            <a:normAutofit/>
          </a:bodyPr>
          <a:lstStyle/>
          <a:p>
            <a:r>
              <a:rPr lang="en-CA" dirty="0" smtClean="0"/>
              <a:t>What does this gash mean?</a:t>
            </a:r>
            <a:endParaRPr lang="en-CA"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47833" y="609600"/>
            <a:ext cx="6258212" cy="5972355"/>
          </a:xfrm>
        </p:spPr>
      </p:pic>
      <p:sp>
        <p:nvSpPr>
          <p:cNvPr id="4" name="Text Placeholder 3"/>
          <p:cNvSpPr>
            <a:spLocks noGrp="1"/>
          </p:cNvSpPr>
          <p:nvPr>
            <p:ph type="body" sz="half" idx="2"/>
          </p:nvPr>
        </p:nvSpPr>
        <p:spPr>
          <a:xfrm>
            <a:off x="422694" y="1250830"/>
            <a:ext cx="4433977" cy="5270740"/>
          </a:xfrm>
        </p:spPr>
        <p:txBody>
          <a:bodyPr/>
          <a:lstStyle/>
          <a:p>
            <a:pPr marL="285750" indent="-285750" algn="l">
              <a:buFont typeface="Wingdings" panose="05000000000000000000" pitchFamily="2" charset="2"/>
              <a:buChar char="v"/>
            </a:pPr>
            <a:r>
              <a:rPr lang="en-CA" sz="2000" dirty="0"/>
              <a:t>There is no question the south face of WTC7 was severed top to at least the 23rd floor, and likely to near the bottom. Those 24 floors of perimeter wall breach alone would be fatal for the </a:t>
            </a:r>
            <a:r>
              <a:rPr lang="en-CA" sz="2000" dirty="0" smtClean="0"/>
              <a:t>building</a:t>
            </a:r>
          </a:p>
          <a:p>
            <a:pPr marL="285750" indent="-285750" algn="l">
              <a:buFont typeface="Wingdings" panose="05000000000000000000" pitchFamily="2" charset="2"/>
              <a:buChar char="v"/>
            </a:pPr>
            <a:r>
              <a:rPr lang="en-CA" sz="2000" dirty="0"/>
              <a:t>Controlled demolition proponents claim south face damage was minimal.  These photos show damage to the building was fatal. Integrity of the perimeter wall, or “curtain”, in a large span design, is vital for lateral and diagonal stability.</a:t>
            </a:r>
          </a:p>
          <a:p>
            <a:pPr algn="l"/>
            <a:endParaRPr lang="en-CA" dirty="0"/>
          </a:p>
        </p:txBody>
      </p:sp>
    </p:spTree>
    <p:extLst>
      <p:ext uri="{BB962C8B-B14F-4D97-AF65-F5344CB8AC3E}">
        <p14:creationId xmlns:p14="http://schemas.microsoft.com/office/powerpoint/2010/main" val="363792012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The Attack on the Pentagon</a:t>
            </a:r>
            <a:endParaRPr lang="en-CA"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9842" y="1731963"/>
            <a:ext cx="10377577" cy="4832739"/>
          </a:xfrm>
        </p:spPr>
      </p:pic>
    </p:spTree>
    <p:extLst>
      <p:ext uri="{BB962C8B-B14F-4D97-AF65-F5344CB8AC3E}">
        <p14:creationId xmlns:p14="http://schemas.microsoft.com/office/powerpoint/2010/main" val="48200396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423" y="664234"/>
            <a:ext cx="9549441" cy="5796951"/>
          </a:xfrm>
          <a:prstGeom prst="rect">
            <a:avLst/>
          </a:prstGeom>
        </p:spPr>
      </p:pic>
    </p:spTree>
    <p:extLst>
      <p:ext uri="{BB962C8B-B14F-4D97-AF65-F5344CB8AC3E}">
        <p14:creationId xmlns:p14="http://schemas.microsoft.com/office/powerpoint/2010/main" val="288969914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608" y="422694"/>
            <a:ext cx="10834777" cy="5943600"/>
          </a:xfrm>
          <a:prstGeom prst="rect">
            <a:avLst/>
          </a:prstGeom>
        </p:spPr>
      </p:pic>
    </p:spTree>
    <p:extLst>
      <p:ext uri="{BB962C8B-B14F-4D97-AF65-F5344CB8AC3E}">
        <p14:creationId xmlns:p14="http://schemas.microsoft.com/office/powerpoint/2010/main" val="83368016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525" y="862012"/>
            <a:ext cx="9886950" cy="5133975"/>
          </a:xfrm>
          <a:prstGeom prst="rect">
            <a:avLst/>
          </a:prstGeom>
        </p:spPr>
      </p:pic>
    </p:spTree>
    <p:extLst>
      <p:ext uri="{BB962C8B-B14F-4D97-AF65-F5344CB8AC3E}">
        <p14:creationId xmlns:p14="http://schemas.microsoft.com/office/powerpoint/2010/main" val="29105713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260" y="327804"/>
            <a:ext cx="9221638" cy="5943600"/>
          </a:xfrm>
          <a:prstGeom prst="rect">
            <a:avLst/>
          </a:prstGeom>
        </p:spPr>
      </p:pic>
    </p:spTree>
    <p:extLst>
      <p:ext uri="{BB962C8B-B14F-4D97-AF65-F5344CB8AC3E}">
        <p14:creationId xmlns:p14="http://schemas.microsoft.com/office/powerpoint/2010/main" val="409030976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6980" y="652595"/>
            <a:ext cx="10869283" cy="4154984"/>
          </a:xfrm>
          <a:prstGeom prst="rect">
            <a:avLst/>
          </a:prstGeom>
        </p:spPr>
        <p:txBody>
          <a:bodyPr wrap="square">
            <a:spAutoFit/>
          </a:bodyPr>
          <a:lstStyle/>
          <a:p>
            <a:pPr marL="285750" indent="-285750">
              <a:buFont typeface="Wingdings" panose="05000000000000000000" pitchFamily="2" charset="2"/>
              <a:buChar char="q"/>
            </a:pPr>
            <a:r>
              <a:rPr lang="en-CA" sz="2400" dirty="0"/>
              <a:t>As millions watched the events unfolding in New York, American Airlines Flight 77 circled over downtown Washington, D.C., and slammed into the west side of the Pentagon military headquarters at 9:45 a.m. </a:t>
            </a:r>
            <a:endParaRPr lang="en-CA" sz="2400" dirty="0" smtClean="0"/>
          </a:p>
          <a:p>
            <a:pPr marL="285750" indent="-285750">
              <a:buFont typeface="Wingdings" panose="05000000000000000000" pitchFamily="2" charset="2"/>
              <a:buChar char="q"/>
            </a:pPr>
            <a:endParaRPr lang="en-CA" sz="2400" dirty="0"/>
          </a:p>
          <a:p>
            <a:pPr marL="285750" indent="-285750">
              <a:buFont typeface="Wingdings" panose="05000000000000000000" pitchFamily="2" charset="2"/>
              <a:buChar char="q"/>
            </a:pPr>
            <a:endParaRPr lang="en-CA" sz="2400" dirty="0" smtClean="0"/>
          </a:p>
          <a:p>
            <a:pPr marL="285750" indent="-285750">
              <a:buFont typeface="Wingdings" panose="05000000000000000000" pitchFamily="2" charset="2"/>
              <a:buChar char="q"/>
            </a:pPr>
            <a:endParaRPr lang="en-CA" sz="2400" dirty="0"/>
          </a:p>
          <a:p>
            <a:pPr marL="285750" indent="-285750">
              <a:buFont typeface="Wingdings" panose="05000000000000000000" pitchFamily="2" charset="2"/>
              <a:buChar char="q"/>
            </a:pPr>
            <a:r>
              <a:rPr lang="en-CA" sz="2400" dirty="0" smtClean="0"/>
              <a:t>Jet </a:t>
            </a:r>
            <a:r>
              <a:rPr lang="en-CA" sz="2400" dirty="0"/>
              <a:t>fuel from the Boeing 757 caused a devastating inferno that led to the structural collapse of a portion of the giant concrete building. </a:t>
            </a:r>
            <a:endParaRPr lang="en-CA" sz="2400" dirty="0" smtClean="0"/>
          </a:p>
          <a:p>
            <a:pPr marL="285750" indent="-285750">
              <a:buFont typeface="Wingdings" panose="05000000000000000000" pitchFamily="2" charset="2"/>
              <a:buChar char="q"/>
            </a:pPr>
            <a:endParaRPr lang="en-CA" sz="2400" dirty="0"/>
          </a:p>
          <a:p>
            <a:pPr marL="285750" indent="-285750">
              <a:buFont typeface="Wingdings" panose="05000000000000000000" pitchFamily="2" charset="2"/>
              <a:buChar char="q"/>
            </a:pPr>
            <a:r>
              <a:rPr lang="en-CA" sz="2400" dirty="0" smtClean="0"/>
              <a:t>All </a:t>
            </a:r>
            <a:r>
              <a:rPr lang="en-CA" sz="2400" dirty="0"/>
              <a:t>told, 125 military personnel and civilians were killed in the Pentagon, along with all 64 people aboard the airliner.</a:t>
            </a:r>
          </a:p>
        </p:txBody>
      </p:sp>
    </p:spTree>
    <p:extLst>
      <p:ext uri="{BB962C8B-B14F-4D97-AF65-F5344CB8AC3E}">
        <p14:creationId xmlns:p14="http://schemas.microsoft.com/office/powerpoint/2010/main" val="23403532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United Airlines Flight 93</a:t>
            </a:r>
            <a:endParaRPr lang="en-CA" dirty="0"/>
          </a:p>
        </p:txBody>
      </p:sp>
      <p:sp>
        <p:nvSpPr>
          <p:cNvPr id="3" name="Content Placeholder 2"/>
          <p:cNvSpPr>
            <a:spLocks noGrp="1"/>
          </p:cNvSpPr>
          <p:nvPr>
            <p:ph idx="1"/>
          </p:nvPr>
        </p:nvSpPr>
        <p:spPr>
          <a:xfrm>
            <a:off x="-127820" y="1732449"/>
            <a:ext cx="12162503" cy="4756841"/>
          </a:xfrm>
        </p:spPr>
        <p:txBody>
          <a:bodyPr>
            <a:normAutofit lnSpcReduction="10000"/>
          </a:bodyPr>
          <a:lstStyle/>
          <a:p>
            <a:r>
              <a:rPr lang="en-CA" sz="2200" dirty="0"/>
              <a:t>The passenger revolt began at 9:57 a.m., nearly 30 minutes after the four terrorists aboard launched their takeover of the Boeing 757 loaded with more than 11,000 gallons of jet fuel.</a:t>
            </a:r>
          </a:p>
          <a:p>
            <a:endParaRPr lang="en-CA" sz="2200" dirty="0"/>
          </a:p>
          <a:p>
            <a:r>
              <a:rPr lang="en-CA" sz="2200" dirty="0"/>
              <a:t>As passengers charged the cockpit door, terrorist hijacker </a:t>
            </a:r>
            <a:r>
              <a:rPr lang="en-CA" sz="2200" dirty="0" err="1"/>
              <a:t>Ziad</a:t>
            </a:r>
            <a:r>
              <a:rPr lang="en-CA" sz="2200" dirty="0"/>
              <a:t> Jarrah began rolling the plane to the left and right, "attempting to knock the passengers off balance," the 9/11 commission report said. Jarrah told another hijacker in the cockpit to block the door.</a:t>
            </a:r>
          </a:p>
          <a:p>
            <a:endParaRPr lang="en-CA" sz="2200" dirty="0"/>
          </a:p>
          <a:p>
            <a:r>
              <a:rPr lang="en-CA" sz="2200" dirty="0"/>
              <a:t>By 9:59 a.m., Jarrah changed tactics and "pitched the nose of the airplane up and down to disrupt the assault."</a:t>
            </a:r>
          </a:p>
          <a:p>
            <a:endParaRPr lang="en-CA" sz="2200" dirty="0"/>
          </a:p>
          <a:p>
            <a:r>
              <a:rPr lang="en-CA" sz="2200" dirty="0"/>
              <a:t>"The [flight] recorder captured the sounds of loud thumps, crashes, shouts and breaking glass and plates. At 10:00:03 a.m., Jarrah stabilized the airplane," the report says.</a:t>
            </a:r>
          </a:p>
          <a:p>
            <a:endParaRPr lang="en-CA" dirty="0"/>
          </a:p>
          <a:p>
            <a:endParaRPr lang="en-CA" dirty="0"/>
          </a:p>
          <a:p>
            <a:endParaRPr lang="en-CA" dirty="0"/>
          </a:p>
        </p:txBody>
      </p:sp>
    </p:spTree>
    <p:extLst>
      <p:ext uri="{BB962C8B-B14F-4D97-AF65-F5344CB8AC3E}">
        <p14:creationId xmlns:p14="http://schemas.microsoft.com/office/powerpoint/2010/main" val="35752964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4298" y="729478"/>
            <a:ext cx="11169444" cy="6863417"/>
          </a:xfrm>
          <a:prstGeom prst="rect">
            <a:avLst/>
          </a:prstGeom>
        </p:spPr>
        <p:txBody>
          <a:bodyPr wrap="square">
            <a:spAutoFit/>
          </a:bodyPr>
          <a:lstStyle/>
          <a:p>
            <a:pPr marL="342900" indent="-342900">
              <a:buFont typeface="Arial" panose="020B0604020202020204" pitchFamily="34" charset="0"/>
              <a:buChar char="•"/>
            </a:pPr>
            <a:r>
              <a:rPr lang="en-CA" sz="2000" dirty="0"/>
              <a:t>"</a:t>
            </a:r>
            <a:r>
              <a:rPr lang="en-CA" sz="2400" dirty="0"/>
              <a:t>Five seconds later, Jarrah asked, 'Is that it? Shall we finish it off?' A hijacker responded, 'No. Not yet. When they all come, we finish it off.' </a:t>
            </a:r>
          </a:p>
          <a:p>
            <a:endParaRPr lang="en-CA" sz="2400" dirty="0"/>
          </a:p>
          <a:p>
            <a:pPr marL="342900" indent="-342900">
              <a:buFont typeface="Arial" panose="020B0604020202020204" pitchFamily="34" charset="0"/>
              <a:buChar char="•"/>
            </a:pPr>
            <a:r>
              <a:rPr lang="en-CA" sz="2400" dirty="0" smtClean="0"/>
              <a:t>Jarrah </a:t>
            </a:r>
            <a:r>
              <a:rPr lang="en-CA" sz="2400" dirty="0"/>
              <a:t>resumed pitching the plane up and down.</a:t>
            </a:r>
          </a:p>
          <a:p>
            <a:pPr marL="342900" indent="-342900">
              <a:buFont typeface="Arial" panose="020B0604020202020204" pitchFamily="34" charset="0"/>
              <a:buChar char="•"/>
            </a:pPr>
            <a:endParaRPr lang="en-CA" sz="2400" dirty="0"/>
          </a:p>
          <a:p>
            <a:pPr marL="342900" indent="-342900">
              <a:buFont typeface="Arial" panose="020B0604020202020204" pitchFamily="34" charset="0"/>
              <a:buChar char="•"/>
            </a:pPr>
            <a:r>
              <a:rPr lang="en-CA" sz="2400" dirty="0"/>
              <a:t>"In the cockpit. If we don't, we'll die," a passenger is heard saying.</a:t>
            </a:r>
          </a:p>
          <a:p>
            <a:pPr marL="342900" indent="-342900">
              <a:buFont typeface="Arial" panose="020B0604020202020204" pitchFamily="34" charset="0"/>
              <a:buChar char="•"/>
            </a:pPr>
            <a:endParaRPr lang="en-CA" sz="2400" dirty="0"/>
          </a:p>
          <a:p>
            <a:pPr marL="342900" indent="-342900">
              <a:buFont typeface="Arial" panose="020B0604020202020204" pitchFamily="34" charset="0"/>
              <a:buChar char="•"/>
            </a:pPr>
            <a:r>
              <a:rPr lang="en-CA" sz="2400" dirty="0"/>
              <a:t>"Sixteen seconds later, a passenger yelled, </a:t>
            </a:r>
            <a:r>
              <a:rPr lang="en-CA" sz="2400" dirty="0" smtClean="0"/>
              <a:t>“Let’s Roll!' </a:t>
            </a:r>
            <a:r>
              <a:rPr lang="en-CA" sz="2400" dirty="0"/>
              <a:t>" the report says.</a:t>
            </a:r>
          </a:p>
          <a:p>
            <a:pPr marL="342900" indent="-342900">
              <a:buFont typeface="Arial" panose="020B0604020202020204" pitchFamily="34" charset="0"/>
              <a:buChar char="•"/>
            </a:pPr>
            <a:endParaRPr lang="en-CA" sz="2400" dirty="0"/>
          </a:p>
          <a:p>
            <a:pPr marL="342900" indent="-342900">
              <a:buFont typeface="Arial" panose="020B0604020202020204" pitchFamily="34" charset="0"/>
              <a:buChar char="•"/>
            </a:pPr>
            <a:r>
              <a:rPr lang="en-CA" sz="2400" dirty="0"/>
              <a:t>By 10:01 a.m., Jarrah stopped his violent maneuvers and said, "Allah is the greatest! Allah is the greatest</a:t>
            </a:r>
            <a:r>
              <a:rPr lang="en-CA" sz="2400" dirty="0" smtClean="0"/>
              <a:t>!“</a:t>
            </a:r>
          </a:p>
          <a:p>
            <a:pPr marL="342900" indent="-342900">
              <a:buFont typeface="Arial" panose="020B0604020202020204" pitchFamily="34" charset="0"/>
              <a:buChar char="•"/>
            </a:pPr>
            <a:r>
              <a:rPr lang="en-CA" sz="2400" dirty="0"/>
              <a:t>According to the report, he then asked another hijacker in the cockpit, "Is that it? I mean, shall we put it down?"</a:t>
            </a:r>
          </a:p>
          <a:p>
            <a:pPr marL="342900" indent="-342900">
              <a:buFont typeface="Arial" panose="020B0604020202020204" pitchFamily="34" charset="0"/>
              <a:buChar char="•"/>
            </a:pPr>
            <a:endParaRPr lang="en-CA" sz="2400" dirty="0"/>
          </a:p>
          <a:p>
            <a:pPr marL="342900" indent="-342900">
              <a:buFont typeface="Arial" panose="020B0604020202020204" pitchFamily="34" charset="0"/>
              <a:buChar char="•"/>
            </a:pPr>
            <a:r>
              <a:rPr lang="en-CA" sz="2400" dirty="0"/>
              <a:t>"Yes, put it in it, and pull it down," the other responded.</a:t>
            </a:r>
          </a:p>
          <a:p>
            <a:pPr marL="342900" indent="-342900">
              <a:buFont typeface="Arial" panose="020B0604020202020204" pitchFamily="34" charset="0"/>
              <a:buChar char="•"/>
            </a:pPr>
            <a:endParaRPr lang="en-CA" sz="2400" dirty="0" smtClean="0"/>
          </a:p>
          <a:p>
            <a:pPr marL="342900" indent="-342900">
              <a:buFont typeface="Arial" panose="020B0604020202020204" pitchFamily="34" charset="0"/>
              <a:buChar char="•"/>
            </a:pPr>
            <a:endParaRPr lang="en-CA" sz="2800" dirty="0"/>
          </a:p>
          <a:p>
            <a:pPr marL="342900" indent="-342900">
              <a:buFont typeface="Arial" panose="020B0604020202020204" pitchFamily="34" charset="0"/>
              <a:buChar char="•"/>
            </a:pPr>
            <a:endParaRPr lang="en-CA" sz="2800" dirty="0"/>
          </a:p>
        </p:txBody>
      </p:sp>
    </p:spTree>
    <p:extLst>
      <p:ext uri="{BB962C8B-B14F-4D97-AF65-F5344CB8AC3E}">
        <p14:creationId xmlns:p14="http://schemas.microsoft.com/office/powerpoint/2010/main" val="3194104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272" y="-1021080"/>
            <a:ext cx="12059728" cy="6740307"/>
          </a:xfrm>
          <a:prstGeom prst="rect">
            <a:avLst/>
          </a:prstGeom>
        </p:spPr>
        <p:txBody>
          <a:bodyPr wrap="square">
            <a:spAutoFit/>
          </a:bodyPr>
          <a:lstStyle/>
          <a:p>
            <a:r>
              <a:rPr lang="en-CA" dirty="0"/>
              <a:t>8:48 a.m.: The FAA's New York Center, unaware of American 11 crashing, talks to the FAA Command Center in a teleconference concerning that flight. "This is New York Center. We're watching the airplane...They've told us that they believe one of their stewardesses was stabbed and that there are people in the cockpit that have control of the aircraft..."</a:t>
            </a:r>
          </a:p>
          <a:p>
            <a:r>
              <a:rPr lang="en-CA" dirty="0"/>
              <a:t> </a:t>
            </a:r>
          </a:p>
          <a:p>
            <a:endParaRPr lang="en-CA" sz="2000" dirty="0"/>
          </a:p>
          <a:p>
            <a:pPr marL="285750" indent="-285750">
              <a:buFont typeface="Wingdings" panose="05000000000000000000" pitchFamily="2" charset="2"/>
              <a:buChar char="v"/>
            </a:pPr>
            <a:r>
              <a:rPr lang="en-CA" sz="2000" dirty="0">
                <a:solidFill>
                  <a:srgbClr val="FF0000"/>
                </a:solidFill>
              </a:rPr>
              <a:t>8:53 a.m</a:t>
            </a:r>
            <a:r>
              <a:rPr lang="en-CA" sz="2000" dirty="0"/>
              <a:t>.: Military fighter jets summoned for American 11 are airborne, but still lack a target and information about the threat. At the same time, the air traffic controller tells a peer there is a second hijacking and United 175 is unaccounted for. The controller begins diverting planes from the path of United 175</a:t>
            </a:r>
            <a:r>
              <a:rPr lang="en-CA" sz="2000" dirty="0" smtClean="0"/>
              <a:t>.</a:t>
            </a:r>
          </a:p>
          <a:p>
            <a:pPr marL="285750" indent="-285750">
              <a:buFont typeface="Wingdings" panose="05000000000000000000" pitchFamily="2" charset="2"/>
              <a:buChar char="v"/>
            </a:pPr>
            <a:endParaRPr lang="en-CA" sz="2000" dirty="0"/>
          </a:p>
          <a:p>
            <a:pPr marL="285750" indent="-285750">
              <a:buFont typeface="Wingdings" panose="05000000000000000000" pitchFamily="2" charset="2"/>
              <a:buChar char="v"/>
            </a:pPr>
            <a:r>
              <a:rPr lang="en-CA" sz="2000" dirty="0" smtClean="0">
                <a:solidFill>
                  <a:srgbClr val="FF0000"/>
                </a:solidFill>
              </a:rPr>
              <a:t>8:54 </a:t>
            </a:r>
            <a:r>
              <a:rPr lang="en-CA" sz="2000" dirty="0">
                <a:solidFill>
                  <a:srgbClr val="FF0000"/>
                </a:solidFill>
              </a:rPr>
              <a:t>a.m</a:t>
            </a:r>
            <a:r>
              <a:rPr lang="en-CA" sz="2000" dirty="0"/>
              <a:t>.: FAA Indianapolis air controllers notice American 77 deviating from its flight plan. The flight does not respond to contacts, and controllers are unaware of the hijacking and crash in New York</a:t>
            </a:r>
            <a:r>
              <a:rPr lang="en-CA" sz="2000" dirty="0" smtClean="0"/>
              <a:t>. </a:t>
            </a:r>
          </a:p>
          <a:p>
            <a:pPr marL="285750" indent="-285750">
              <a:buFont typeface="Wingdings" panose="05000000000000000000" pitchFamily="2" charset="2"/>
              <a:buChar char="v"/>
            </a:pPr>
            <a:endParaRPr lang="en-CA" sz="2000" dirty="0" smtClean="0"/>
          </a:p>
          <a:p>
            <a:pPr marL="285750" indent="-285750">
              <a:buFont typeface="Wingdings" panose="05000000000000000000" pitchFamily="2" charset="2"/>
              <a:buChar char="v"/>
            </a:pPr>
            <a:r>
              <a:rPr lang="en-CA" sz="2000" dirty="0" smtClean="0">
                <a:solidFill>
                  <a:srgbClr val="FF0000"/>
                </a:solidFill>
              </a:rPr>
              <a:t>8:56 </a:t>
            </a:r>
            <a:r>
              <a:rPr lang="en-CA" sz="2000" dirty="0">
                <a:solidFill>
                  <a:srgbClr val="FF0000"/>
                </a:solidFill>
              </a:rPr>
              <a:t>a.m</a:t>
            </a:r>
            <a:r>
              <a:rPr lang="en-CA" sz="2000" dirty="0"/>
              <a:t>.:    American 77 turns off its transponder</a:t>
            </a:r>
            <a:r>
              <a:rPr lang="en-CA" sz="2000" dirty="0" smtClean="0"/>
              <a:t>.</a:t>
            </a:r>
          </a:p>
          <a:p>
            <a:pPr marL="285750" indent="-285750">
              <a:buFont typeface="Wingdings" panose="05000000000000000000" pitchFamily="2" charset="2"/>
              <a:buChar char="v"/>
            </a:pPr>
            <a:endParaRPr lang="en-CA" sz="2000" dirty="0"/>
          </a:p>
          <a:p>
            <a:pPr marL="342900" indent="-342900">
              <a:buFont typeface="Wingdings" panose="05000000000000000000" pitchFamily="2" charset="2"/>
              <a:buChar char="v"/>
            </a:pPr>
            <a:r>
              <a:rPr lang="en-CA" sz="2000" dirty="0">
                <a:solidFill>
                  <a:srgbClr val="FF0000"/>
                </a:solidFill>
              </a:rPr>
              <a:t>9:00 a.m.: </a:t>
            </a:r>
            <a:r>
              <a:rPr lang="en-CA" sz="2000" dirty="0"/>
              <a:t>FAA Indianapolis notifies agencies that American 77 is missing, possibly crashed and seeks military help for a search and rescue.</a:t>
            </a:r>
          </a:p>
          <a:p>
            <a:endParaRPr lang="en-CA" sz="2000" dirty="0"/>
          </a:p>
          <a:p>
            <a:pPr marL="342900" indent="-342900">
              <a:buFont typeface="Wingdings" panose="05000000000000000000" pitchFamily="2" charset="2"/>
              <a:buChar char="v"/>
            </a:pPr>
            <a:r>
              <a:rPr lang="en-CA" sz="2000" dirty="0">
                <a:solidFill>
                  <a:srgbClr val="FF0000"/>
                </a:solidFill>
              </a:rPr>
              <a:t>9:01 a.m</a:t>
            </a:r>
            <a:r>
              <a:rPr lang="en-CA" sz="2000" dirty="0"/>
              <a:t>.: FAA New York Center notifies its command of its dilemma. "We have several situations going on here. It's escalating big, big time. We need to get the military involved with us."</a:t>
            </a:r>
          </a:p>
          <a:p>
            <a:pPr marL="285750" indent="-285750">
              <a:buFont typeface="Wingdings" panose="05000000000000000000" pitchFamily="2" charset="2"/>
              <a:buChar char="v"/>
            </a:pPr>
            <a:endParaRPr lang="en-CA" sz="2000" dirty="0"/>
          </a:p>
          <a:p>
            <a:endParaRPr lang="en-CA" sz="2000" dirty="0"/>
          </a:p>
        </p:txBody>
      </p:sp>
    </p:spTree>
    <p:extLst>
      <p:ext uri="{BB962C8B-B14F-4D97-AF65-F5344CB8AC3E}">
        <p14:creationId xmlns:p14="http://schemas.microsoft.com/office/powerpoint/2010/main" val="269052192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961" y="197346"/>
            <a:ext cx="11375923" cy="6647974"/>
          </a:xfrm>
          <a:prstGeom prst="rect">
            <a:avLst/>
          </a:prstGeom>
        </p:spPr>
        <p:txBody>
          <a:bodyPr wrap="square">
            <a:spAutoFit/>
          </a:bodyPr>
          <a:lstStyle/>
          <a:p>
            <a:pPr marL="285750" indent="-285750">
              <a:buFont typeface="Wingdings" panose="05000000000000000000" pitchFamily="2" charset="2"/>
              <a:buChar char="§"/>
            </a:pPr>
            <a:endParaRPr lang="en-CA" sz="2400" dirty="0"/>
          </a:p>
          <a:p>
            <a:pPr marL="285750" indent="-285750">
              <a:buFont typeface="Wingdings" panose="05000000000000000000" pitchFamily="2" charset="2"/>
              <a:buChar char="§"/>
            </a:pPr>
            <a:r>
              <a:rPr lang="en-CA" sz="2400" dirty="0"/>
              <a:t>The passengers continued with their assault, trying to break through the cockpit door. At 10:02 a.m. and 23 seconds, a hijacker said, "Pull it down! Pull it down!"</a:t>
            </a:r>
          </a:p>
          <a:p>
            <a:pPr marL="285750" indent="-285750">
              <a:buFont typeface="Wingdings" panose="05000000000000000000" pitchFamily="2" charset="2"/>
              <a:buChar char="§"/>
            </a:pPr>
            <a:endParaRPr lang="en-CA" sz="2400" dirty="0"/>
          </a:p>
          <a:p>
            <a:pPr marL="285750" indent="-285750">
              <a:buFont typeface="Wingdings" panose="05000000000000000000" pitchFamily="2" charset="2"/>
              <a:buChar char="§"/>
            </a:pPr>
            <a:r>
              <a:rPr lang="en-CA" sz="2400" dirty="0"/>
              <a:t>"The hijackers remained at the controls but must have judged that the passengers were only seconds from overcoming them," the report concludes.</a:t>
            </a:r>
          </a:p>
          <a:p>
            <a:pPr marL="285750" indent="-285750">
              <a:buFont typeface="Wingdings" panose="05000000000000000000" pitchFamily="2" charset="2"/>
              <a:buChar char="§"/>
            </a:pPr>
            <a:endParaRPr lang="en-CA" sz="2400" dirty="0"/>
          </a:p>
          <a:p>
            <a:pPr marL="285750" indent="-285750">
              <a:buFont typeface="Wingdings" panose="05000000000000000000" pitchFamily="2" charset="2"/>
              <a:buChar char="§"/>
            </a:pPr>
            <a:r>
              <a:rPr lang="en-CA" sz="2400" dirty="0"/>
              <a:t>"The airplane headed down; the control wheel was turned hard to the right. The airplane rolled onto its back, and one of the hijackers began shouting, 'Allah is the greatest. Allah is the greatest.'</a:t>
            </a:r>
          </a:p>
          <a:p>
            <a:pPr marL="285750" indent="-285750">
              <a:buFont typeface="Wingdings" panose="05000000000000000000" pitchFamily="2" charset="2"/>
              <a:buChar char="§"/>
            </a:pPr>
            <a:endParaRPr lang="en-CA" sz="2400" dirty="0"/>
          </a:p>
          <a:p>
            <a:pPr marL="285750" indent="-285750">
              <a:buFont typeface="Wingdings" panose="05000000000000000000" pitchFamily="2" charset="2"/>
              <a:buChar char="§"/>
            </a:pPr>
            <a:r>
              <a:rPr lang="en-CA" sz="2400" dirty="0"/>
              <a:t>"With the sounds of the passenger counter-attack continuing, the aircraft plowed into an empty field in </a:t>
            </a:r>
            <a:r>
              <a:rPr lang="en-CA" sz="2400" dirty="0" err="1"/>
              <a:t>Shanksville</a:t>
            </a:r>
            <a:r>
              <a:rPr lang="en-CA" sz="2400" dirty="0"/>
              <a:t>, Pennsylvania, at 580 miles per hour, about 20 minutes' flying time from Washington, D.C</a:t>
            </a:r>
            <a:r>
              <a:rPr lang="en-CA" sz="2400" dirty="0" smtClean="0"/>
              <a:t>.“</a:t>
            </a:r>
          </a:p>
          <a:p>
            <a:pPr marL="285750" indent="-285750">
              <a:buFont typeface="Wingdings" panose="05000000000000000000" pitchFamily="2" charset="2"/>
              <a:buChar char="§"/>
            </a:pPr>
            <a:endParaRPr lang="en-CA" sz="2400" dirty="0"/>
          </a:p>
          <a:p>
            <a:pPr marL="285750" indent="-285750">
              <a:buFont typeface="Wingdings" panose="05000000000000000000" pitchFamily="2" charset="2"/>
              <a:buChar char="§"/>
            </a:pPr>
            <a:r>
              <a:rPr lang="en-CA" sz="2400" dirty="0" smtClean="0"/>
              <a:t>There were 33 passengers and 7 crew  members on board (not including the 4 </a:t>
            </a:r>
            <a:r>
              <a:rPr lang="en-CA" sz="2400" dirty="0" err="1" smtClean="0"/>
              <a:t>hikjackers</a:t>
            </a:r>
            <a:r>
              <a:rPr lang="en-CA" sz="2400" dirty="0" smtClean="0"/>
              <a:t>)</a:t>
            </a:r>
            <a:endParaRPr lang="en-CA" sz="2400" dirty="0"/>
          </a:p>
          <a:p>
            <a:endParaRPr lang="en-CA" dirty="0"/>
          </a:p>
        </p:txBody>
      </p:sp>
    </p:spTree>
    <p:extLst>
      <p:ext uri="{BB962C8B-B14F-4D97-AF65-F5344CB8AC3E}">
        <p14:creationId xmlns:p14="http://schemas.microsoft.com/office/powerpoint/2010/main" val="184131215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39488813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419" y="560439"/>
            <a:ext cx="10441858" cy="5810864"/>
          </a:xfrm>
          <a:prstGeom prst="rect">
            <a:avLst/>
          </a:prstGeom>
        </p:spPr>
      </p:pic>
    </p:spTree>
    <p:extLst>
      <p:ext uri="{BB962C8B-B14F-4D97-AF65-F5344CB8AC3E}">
        <p14:creationId xmlns:p14="http://schemas.microsoft.com/office/powerpoint/2010/main" val="241507499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3484" y="213851"/>
            <a:ext cx="5948516" cy="6096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851"/>
            <a:ext cx="6243484" cy="6344265"/>
          </a:xfrm>
          <a:prstGeom prst="rect">
            <a:avLst/>
          </a:prstGeom>
        </p:spPr>
      </p:pic>
    </p:spTree>
    <p:extLst>
      <p:ext uri="{BB962C8B-B14F-4D97-AF65-F5344CB8AC3E}">
        <p14:creationId xmlns:p14="http://schemas.microsoft.com/office/powerpoint/2010/main" val="2299613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045" y="104363"/>
            <a:ext cx="10869283" cy="5324535"/>
          </a:xfrm>
          <a:prstGeom prst="rect">
            <a:avLst/>
          </a:prstGeom>
        </p:spPr>
        <p:txBody>
          <a:bodyPr wrap="square">
            <a:spAutoFit/>
          </a:bodyPr>
          <a:lstStyle/>
          <a:p>
            <a:endParaRPr lang="en-CA" sz="2000" dirty="0"/>
          </a:p>
          <a:p>
            <a:pPr marL="342900" indent="-342900">
              <a:buFont typeface="Wingdings" panose="05000000000000000000" pitchFamily="2" charset="2"/>
              <a:buChar char="v"/>
            </a:pPr>
            <a:r>
              <a:rPr lang="en-CA" sz="2000" dirty="0" smtClean="0">
                <a:solidFill>
                  <a:srgbClr val="FF0000"/>
                </a:solidFill>
              </a:rPr>
              <a:t>9:02 </a:t>
            </a:r>
            <a:r>
              <a:rPr lang="en-CA" sz="2000" dirty="0">
                <a:solidFill>
                  <a:srgbClr val="FF0000"/>
                </a:solidFill>
              </a:rPr>
              <a:t>am </a:t>
            </a:r>
            <a:r>
              <a:rPr lang="en-CA" sz="2000" dirty="0"/>
              <a:t>– After initially instructing tenants of the WTC’s South Tower to remain in the building, Port Authority officials broadcast orders to evacuate both towers via the public address system; an estimated 10,000 to 14,000 people are already in the process of evacuating</a:t>
            </a:r>
            <a:r>
              <a:rPr lang="en-CA" sz="2000" dirty="0" smtClean="0"/>
              <a:t>.</a:t>
            </a:r>
          </a:p>
          <a:p>
            <a:pPr marL="342900" indent="-342900">
              <a:buFont typeface="Wingdings" panose="05000000000000000000" pitchFamily="2" charset="2"/>
              <a:buChar char="v"/>
            </a:pPr>
            <a:endParaRPr lang="en-CA" sz="2000" dirty="0" smtClean="0"/>
          </a:p>
          <a:p>
            <a:pPr marL="342900" indent="-342900">
              <a:buFont typeface="Wingdings" panose="05000000000000000000" pitchFamily="2" charset="2"/>
              <a:buChar char="v"/>
            </a:pPr>
            <a:r>
              <a:rPr lang="en-CA" sz="2000" dirty="0">
                <a:solidFill>
                  <a:srgbClr val="FF0000"/>
                </a:solidFill>
              </a:rPr>
              <a:t>9:02 a.m.: </a:t>
            </a:r>
            <a:r>
              <a:rPr lang="en-CA" sz="2000" dirty="0"/>
              <a:t>FAA New York Center asks New York's terminal approach for help in finding United 175.</a:t>
            </a:r>
          </a:p>
          <a:p>
            <a:endParaRPr lang="en-CA" sz="2000" dirty="0" smtClean="0"/>
          </a:p>
          <a:p>
            <a:r>
              <a:rPr lang="en-CA" sz="2000" dirty="0" smtClean="0">
                <a:solidFill>
                  <a:srgbClr val="00B0F0"/>
                </a:solidFill>
              </a:rPr>
              <a:t>Terminal</a:t>
            </a:r>
            <a:r>
              <a:rPr lang="en-CA" sz="2000" dirty="0">
                <a:solidFill>
                  <a:srgbClr val="00B0F0"/>
                </a:solidFill>
              </a:rPr>
              <a:t>:   "I got somebody who keeps coasting, but it looks like he's going into one of the small airports down there. Got him just out of 9,500 -- 9,000 now."</a:t>
            </a:r>
          </a:p>
          <a:p>
            <a:endParaRPr lang="en-CA" sz="2000" dirty="0"/>
          </a:p>
          <a:p>
            <a:r>
              <a:rPr lang="en-CA" sz="2000" dirty="0">
                <a:solidFill>
                  <a:srgbClr val="FFFF00"/>
                </a:solidFill>
              </a:rPr>
              <a:t>Boston Center:   "Do you know who he is?"</a:t>
            </a:r>
          </a:p>
          <a:p>
            <a:endParaRPr lang="en-CA" sz="2000" dirty="0"/>
          </a:p>
          <a:p>
            <a:r>
              <a:rPr lang="en-CA" sz="2000" dirty="0">
                <a:solidFill>
                  <a:srgbClr val="00B0F0"/>
                </a:solidFill>
              </a:rPr>
              <a:t>Terminal: "...We don't know who he is. We're just picking him up now</a:t>
            </a:r>
            <a:r>
              <a:rPr lang="en-CA" sz="2000" dirty="0" smtClean="0">
                <a:solidFill>
                  <a:srgbClr val="00B0F0"/>
                </a:solidFill>
              </a:rPr>
              <a:t>." </a:t>
            </a:r>
          </a:p>
          <a:p>
            <a:endParaRPr lang="en-CA" sz="2000" dirty="0">
              <a:solidFill>
                <a:srgbClr val="00B0F0"/>
              </a:solidFill>
            </a:endParaRPr>
          </a:p>
          <a:p>
            <a:r>
              <a:rPr lang="en-CA" sz="2000" dirty="0">
                <a:solidFill>
                  <a:srgbClr val="FFFF00"/>
                </a:solidFill>
              </a:rPr>
              <a:t>Boston Center: "Heads up man, it looks like another one coming in."</a:t>
            </a:r>
          </a:p>
          <a:p>
            <a:endParaRPr lang="en-CA" sz="2000" dirty="0"/>
          </a:p>
        </p:txBody>
      </p:sp>
    </p:spTree>
    <p:extLst>
      <p:ext uri="{BB962C8B-B14F-4D97-AF65-F5344CB8AC3E}">
        <p14:creationId xmlns:p14="http://schemas.microsoft.com/office/powerpoint/2010/main" val="25266940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1688</TotalTime>
  <Words>11010</Words>
  <Application>Microsoft Office PowerPoint</Application>
  <PresentationFormat>Widescreen</PresentationFormat>
  <Paragraphs>499</Paragraphs>
  <Slides>83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83</vt:i4>
      </vt:variant>
    </vt:vector>
  </HeadingPairs>
  <TitlesOfParts>
    <vt:vector size="89" baseType="lpstr">
      <vt:lpstr>Arial</vt:lpstr>
      <vt:lpstr>Calisto MT</vt:lpstr>
      <vt:lpstr>Trebuchet MS</vt:lpstr>
      <vt:lpstr>Wingdings</vt:lpstr>
      <vt:lpstr>Wingdings 2</vt:lpstr>
      <vt:lpstr>Slate</vt:lpstr>
      <vt:lpstr>September 11, 2001</vt:lpstr>
      <vt:lpstr>PowerPoint Presentation</vt:lpstr>
      <vt:lpstr>PowerPoint Presentation</vt:lpstr>
      <vt:lpstr>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WTC BOMBING 1993</vt:lpstr>
      <vt:lpstr>PowerPoint Presentation</vt:lpstr>
      <vt:lpstr>PowerPoint Presentation</vt:lpstr>
      <vt:lpstr>PowerPoint Presentation</vt:lpstr>
      <vt:lpstr>What was Ramzi’s Connection to 9/11?</vt:lpstr>
      <vt:lpstr>PowerPoint Presentation</vt:lpstr>
      <vt:lpstr>Who is KSM?</vt:lpstr>
      <vt:lpstr>PowerPoint Presentation</vt:lpstr>
      <vt:lpstr>PowerPoint Presentation</vt:lpstr>
      <vt:lpstr>PowerPoint Presentation</vt:lpstr>
      <vt:lpstr>Osama bin Laden</vt:lpstr>
      <vt:lpstr>PowerPoint Presentation</vt:lpstr>
      <vt:lpstr>PowerPoint Presentation</vt:lpstr>
      <vt:lpstr>PowerPoint Presentation</vt:lpstr>
      <vt:lpstr>PowerPoint Presentation</vt:lpstr>
      <vt:lpstr>PowerPoint Presentation</vt:lpstr>
      <vt:lpstr>Mohammed Atta</vt:lpstr>
      <vt:lpstr>PowerPoint Presentation</vt:lpstr>
      <vt:lpstr>Summary of Key Players</vt:lpstr>
      <vt:lpstr>The Ground Truth</vt:lpstr>
      <vt:lpstr>PowerPoint Presentation</vt:lpstr>
      <vt:lpstr>How did the key players plan 911?</vt:lpstr>
      <vt:lpstr>PowerPoint Presentation</vt:lpstr>
      <vt:lpstr>PowerPoint Presentation</vt:lpstr>
      <vt:lpstr>US Intelligence</vt:lpstr>
      <vt:lpstr>Failed Attempts to Capture bin Laden</vt:lpstr>
      <vt:lpstr>PowerPoint Presentation</vt:lpstr>
      <vt:lpstr>PowerPoint Presentation</vt:lpstr>
      <vt:lpstr>More blunders….</vt:lpstr>
      <vt:lpstr>PowerPoint Presentation</vt:lpstr>
      <vt:lpstr>PowerPoint Presentation</vt:lpstr>
      <vt:lpstr>Clinton’s Major Blunder…</vt:lpstr>
      <vt:lpstr>Why did they chose the targets they did?</vt:lpstr>
      <vt:lpstr>PowerPoint Presentation</vt:lpstr>
      <vt:lpstr>PowerPoint Presentation</vt:lpstr>
      <vt:lpstr>PowerPoint Presentation</vt:lpstr>
      <vt:lpstr>PowerPoint Presentation</vt:lpstr>
      <vt:lpstr>Human Casualties</vt:lpstr>
      <vt:lpstr>Evacuation and Problems</vt:lpstr>
      <vt:lpstr>PowerPoint Presentation</vt:lpstr>
      <vt:lpstr>Evacuation and Rescue North tower</vt:lpstr>
      <vt:lpstr>Collapse</vt:lpstr>
      <vt:lpstr>PowerPoint Presentation</vt:lpstr>
      <vt:lpstr>PowerPoint Presentation</vt:lpstr>
      <vt:lpstr>PowerPoint Presentation</vt:lpstr>
      <vt:lpstr>PowerPoint Presentation</vt:lpstr>
      <vt:lpstr>2 WTC South Tower</vt:lpstr>
      <vt:lpstr>Fire</vt:lpstr>
      <vt:lpstr>Evacuation and Rescue</vt:lpstr>
      <vt:lpstr>Destruction and Collapse</vt:lpstr>
      <vt:lpstr>WTC site Death Toll and Final 9/11 death toll</vt:lpstr>
      <vt:lpstr>7 WTC</vt:lpstr>
      <vt:lpstr>PowerPoint Presentation</vt:lpstr>
      <vt:lpstr>PowerPoint Presentation</vt:lpstr>
      <vt:lpstr>What does this gash mean?</vt:lpstr>
      <vt:lpstr>The Attack on the Pentagon</vt:lpstr>
      <vt:lpstr>PowerPoint Presentation</vt:lpstr>
      <vt:lpstr>PowerPoint Presentation</vt:lpstr>
      <vt:lpstr>PowerPoint Presentation</vt:lpstr>
      <vt:lpstr>PowerPoint Presentation</vt:lpstr>
      <vt:lpstr>PowerPoint Presentation</vt:lpstr>
      <vt:lpstr>United Airlines Flight 93</vt:lpstr>
      <vt:lpstr>PowerPoint Presentation</vt:lpstr>
      <vt:lpstr>PowerPoint Presentation</vt:lpstr>
      <vt:lpstr>PowerPoint Presentation</vt:lpstr>
      <vt:lpstr>PowerPoint Presentation</vt:lpstr>
      <vt:lpstr>PowerPoint Presentation</vt:lpstr>
    </vt:vector>
  </TitlesOfParts>
  <Company>RCSD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11, 2001</dc:title>
  <dc:creator>Belof, Jill</dc:creator>
  <cp:lastModifiedBy>Belof, Jill</cp:lastModifiedBy>
  <cp:revision>180</cp:revision>
  <dcterms:created xsi:type="dcterms:W3CDTF">2015-08-28T20:28:49Z</dcterms:created>
  <dcterms:modified xsi:type="dcterms:W3CDTF">2016-03-09T21:10:07Z</dcterms:modified>
</cp:coreProperties>
</file>